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1" r:id="rId4"/>
    <p:sldId id="262" r:id="rId5"/>
    <p:sldId id="263" r:id="rId6"/>
    <p:sldId id="272" r:id="rId7"/>
    <p:sldId id="387" r:id="rId8"/>
    <p:sldId id="264" r:id="rId9"/>
    <p:sldId id="265" r:id="rId10"/>
    <p:sldId id="266" r:id="rId11"/>
    <p:sldId id="271" r:id="rId12"/>
    <p:sldId id="269" r:id="rId13"/>
    <p:sldId id="267" r:id="rId14"/>
    <p:sldId id="268" r:id="rId15"/>
    <p:sldId id="270" r:id="rId16"/>
    <p:sldId id="273" r:id="rId17"/>
    <p:sldId id="292"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8" r:id="rId60"/>
    <p:sldId id="316" r:id="rId61"/>
    <p:sldId id="317" r:id="rId62"/>
    <p:sldId id="319" r:id="rId63"/>
    <p:sldId id="320" r:id="rId64"/>
    <p:sldId id="385"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1" r:id="rId85"/>
    <p:sldId id="340"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7" r:id="rId101"/>
    <p:sldId id="358" r:id="rId102"/>
    <p:sldId id="359" r:id="rId103"/>
    <p:sldId id="360" r:id="rId104"/>
    <p:sldId id="361" r:id="rId105"/>
    <p:sldId id="362" r:id="rId106"/>
    <p:sldId id="363" r:id="rId107"/>
    <p:sldId id="364" r:id="rId108"/>
    <p:sldId id="365" r:id="rId109"/>
    <p:sldId id="366" r:id="rId110"/>
    <p:sldId id="367" r:id="rId111"/>
    <p:sldId id="368" r:id="rId112"/>
    <p:sldId id="369" r:id="rId113"/>
    <p:sldId id="388" r:id="rId114"/>
    <p:sldId id="370" r:id="rId115"/>
    <p:sldId id="371" r:id="rId116"/>
    <p:sldId id="372" r:id="rId117"/>
    <p:sldId id="374" r:id="rId118"/>
    <p:sldId id="373" r:id="rId119"/>
    <p:sldId id="375" r:id="rId120"/>
    <p:sldId id="376" r:id="rId121"/>
    <p:sldId id="377" r:id="rId122"/>
    <p:sldId id="379" r:id="rId123"/>
    <p:sldId id="378" r:id="rId124"/>
    <p:sldId id="380" r:id="rId125"/>
    <p:sldId id="381" r:id="rId126"/>
    <p:sldId id="382" r:id="rId127"/>
    <p:sldId id="383" r:id="rId128"/>
    <p:sldId id="384" r:id="rId129"/>
    <p:sldId id="386" r:id="rId1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24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CFA88-62AC-4CF7-98E7-D5C9AF9996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28876B0-9FA5-4378-A698-257D84C596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EE9CBDC-86C1-41CD-8D30-9A82CCAC83BC}"/>
              </a:ext>
            </a:extLst>
          </p:cNvPr>
          <p:cNvSpPr>
            <a:spLocks noGrp="1"/>
          </p:cNvSpPr>
          <p:nvPr>
            <p:ph type="dt" sz="half" idx="10"/>
          </p:nvPr>
        </p:nvSpPr>
        <p:spPr/>
        <p:txBody>
          <a:bodyPr/>
          <a:lstStyle/>
          <a:p>
            <a:fld id="{612E7CC1-A8F4-40B1-8876-68E018F9CAB6}" type="datetimeFigureOut">
              <a:rPr lang="en-US" smtClean="0"/>
              <a:t>5/9/2022</a:t>
            </a:fld>
            <a:endParaRPr lang="en-US"/>
          </a:p>
        </p:txBody>
      </p:sp>
      <p:sp>
        <p:nvSpPr>
          <p:cNvPr id="5" name="Footer Placeholder 4">
            <a:extLst>
              <a:ext uri="{FF2B5EF4-FFF2-40B4-BE49-F238E27FC236}">
                <a16:creationId xmlns:a16="http://schemas.microsoft.com/office/drawing/2014/main" id="{50240DF6-93E4-4C0E-B347-A09A0DB169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B23CAB-C6E3-4D02-B794-3A60C84002AC}"/>
              </a:ext>
            </a:extLst>
          </p:cNvPr>
          <p:cNvSpPr>
            <a:spLocks noGrp="1"/>
          </p:cNvSpPr>
          <p:nvPr>
            <p:ph type="sldNum" sz="quarter" idx="12"/>
          </p:nvPr>
        </p:nvSpPr>
        <p:spPr/>
        <p:txBody>
          <a:bodyPr/>
          <a:lstStyle/>
          <a:p>
            <a:fld id="{0D2E98B9-C4B3-420D-BA30-DD1D1CF5931E}" type="slidenum">
              <a:rPr lang="en-US" smtClean="0"/>
              <a:t>‹#›</a:t>
            </a:fld>
            <a:endParaRPr lang="en-US"/>
          </a:p>
        </p:txBody>
      </p:sp>
    </p:spTree>
    <p:extLst>
      <p:ext uri="{BB962C8B-B14F-4D97-AF65-F5344CB8AC3E}">
        <p14:creationId xmlns:p14="http://schemas.microsoft.com/office/powerpoint/2010/main" val="11150583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43220-6B49-458F-A63E-51D85C9E19E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D47936F-D926-4D61-980D-A3180A4876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548EE-00CA-4862-B689-A5EAC3045397}"/>
              </a:ext>
            </a:extLst>
          </p:cNvPr>
          <p:cNvSpPr>
            <a:spLocks noGrp="1"/>
          </p:cNvSpPr>
          <p:nvPr>
            <p:ph type="dt" sz="half" idx="10"/>
          </p:nvPr>
        </p:nvSpPr>
        <p:spPr/>
        <p:txBody>
          <a:bodyPr/>
          <a:lstStyle/>
          <a:p>
            <a:fld id="{612E7CC1-A8F4-40B1-8876-68E018F9CAB6}" type="datetimeFigureOut">
              <a:rPr lang="en-US" smtClean="0"/>
              <a:t>5/9/2022</a:t>
            </a:fld>
            <a:endParaRPr lang="en-US"/>
          </a:p>
        </p:txBody>
      </p:sp>
      <p:sp>
        <p:nvSpPr>
          <p:cNvPr id="5" name="Footer Placeholder 4">
            <a:extLst>
              <a:ext uri="{FF2B5EF4-FFF2-40B4-BE49-F238E27FC236}">
                <a16:creationId xmlns:a16="http://schemas.microsoft.com/office/drawing/2014/main" id="{213EC4AC-AAD2-4CC3-AC84-95F94F6240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04F35B-7061-420F-ADF4-CE01D770639F}"/>
              </a:ext>
            </a:extLst>
          </p:cNvPr>
          <p:cNvSpPr>
            <a:spLocks noGrp="1"/>
          </p:cNvSpPr>
          <p:nvPr>
            <p:ph type="sldNum" sz="quarter" idx="12"/>
          </p:nvPr>
        </p:nvSpPr>
        <p:spPr/>
        <p:txBody>
          <a:bodyPr/>
          <a:lstStyle/>
          <a:p>
            <a:fld id="{0D2E98B9-C4B3-420D-BA30-DD1D1CF5931E}" type="slidenum">
              <a:rPr lang="en-US" smtClean="0"/>
              <a:t>‹#›</a:t>
            </a:fld>
            <a:endParaRPr lang="en-US"/>
          </a:p>
        </p:txBody>
      </p:sp>
    </p:spTree>
    <p:extLst>
      <p:ext uri="{BB962C8B-B14F-4D97-AF65-F5344CB8AC3E}">
        <p14:creationId xmlns:p14="http://schemas.microsoft.com/office/powerpoint/2010/main" val="2053055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F53DB1-3D6C-45FD-BCD9-1AC4EABBA48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74FE2E-BC01-4D1E-A99E-D90596BF9D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D6E5AD-F88C-4A3E-B61B-E97FF6DA5893}"/>
              </a:ext>
            </a:extLst>
          </p:cNvPr>
          <p:cNvSpPr>
            <a:spLocks noGrp="1"/>
          </p:cNvSpPr>
          <p:nvPr>
            <p:ph type="dt" sz="half" idx="10"/>
          </p:nvPr>
        </p:nvSpPr>
        <p:spPr/>
        <p:txBody>
          <a:bodyPr/>
          <a:lstStyle/>
          <a:p>
            <a:fld id="{612E7CC1-A8F4-40B1-8876-68E018F9CAB6}" type="datetimeFigureOut">
              <a:rPr lang="en-US" smtClean="0"/>
              <a:t>5/9/2022</a:t>
            </a:fld>
            <a:endParaRPr lang="en-US"/>
          </a:p>
        </p:txBody>
      </p:sp>
      <p:sp>
        <p:nvSpPr>
          <p:cNvPr id="5" name="Footer Placeholder 4">
            <a:extLst>
              <a:ext uri="{FF2B5EF4-FFF2-40B4-BE49-F238E27FC236}">
                <a16:creationId xmlns:a16="http://schemas.microsoft.com/office/drawing/2014/main" id="{0DCDA531-4B68-45F2-AE81-27636BFE5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DAD170-A99D-4089-9B9F-1C590903AED9}"/>
              </a:ext>
            </a:extLst>
          </p:cNvPr>
          <p:cNvSpPr>
            <a:spLocks noGrp="1"/>
          </p:cNvSpPr>
          <p:nvPr>
            <p:ph type="sldNum" sz="quarter" idx="12"/>
          </p:nvPr>
        </p:nvSpPr>
        <p:spPr/>
        <p:txBody>
          <a:bodyPr/>
          <a:lstStyle/>
          <a:p>
            <a:fld id="{0D2E98B9-C4B3-420D-BA30-DD1D1CF5931E}" type="slidenum">
              <a:rPr lang="en-US" smtClean="0"/>
              <a:t>‹#›</a:t>
            </a:fld>
            <a:endParaRPr lang="en-US"/>
          </a:p>
        </p:txBody>
      </p:sp>
    </p:spTree>
    <p:extLst>
      <p:ext uri="{BB962C8B-B14F-4D97-AF65-F5344CB8AC3E}">
        <p14:creationId xmlns:p14="http://schemas.microsoft.com/office/powerpoint/2010/main" val="731905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6F924-8762-43E1-B6FC-8FD64FF858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32F8C3-7BC6-491E-AFB6-CEDA0E3B57A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A05D5F-05EE-464E-96AC-A0BC1C7645CD}"/>
              </a:ext>
            </a:extLst>
          </p:cNvPr>
          <p:cNvSpPr>
            <a:spLocks noGrp="1"/>
          </p:cNvSpPr>
          <p:nvPr>
            <p:ph type="dt" sz="half" idx="10"/>
          </p:nvPr>
        </p:nvSpPr>
        <p:spPr/>
        <p:txBody>
          <a:bodyPr/>
          <a:lstStyle/>
          <a:p>
            <a:fld id="{612E7CC1-A8F4-40B1-8876-68E018F9CAB6}" type="datetimeFigureOut">
              <a:rPr lang="en-US" smtClean="0"/>
              <a:t>5/9/2022</a:t>
            </a:fld>
            <a:endParaRPr lang="en-US"/>
          </a:p>
        </p:txBody>
      </p:sp>
      <p:sp>
        <p:nvSpPr>
          <p:cNvPr id="5" name="Footer Placeholder 4">
            <a:extLst>
              <a:ext uri="{FF2B5EF4-FFF2-40B4-BE49-F238E27FC236}">
                <a16:creationId xmlns:a16="http://schemas.microsoft.com/office/drawing/2014/main" id="{5376A1BD-8641-4A2F-8508-B48EBFFF2F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2BA917-1D1F-4FE1-8E29-34C0024C011F}"/>
              </a:ext>
            </a:extLst>
          </p:cNvPr>
          <p:cNvSpPr>
            <a:spLocks noGrp="1"/>
          </p:cNvSpPr>
          <p:nvPr>
            <p:ph type="sldNum" sz="quarter" idx="12"/>
          </p:nvPr>
        </p:nvSpPr>
        <p:spPr/>
        <p:txBody>
          <a:bodyPr/>
          <a:lstStyle/>
          <a:p>
            <a:fld id="{0D2E98B9-C4B3-420D-BA30-DD1D1CF5931E}" type="slidenum">
              <a:rPr lang="en-US" smtClean="0"/>
              <a:t>‹#›</a:t>
            </a:fld>
            <a:endParaRPr lang="en-US"/>
          </a:p>
        </p:txBody>
      </p:sp>
    </p:spTree>
    <p:extLst>
      <p:ext uri="{BB962C8B-B14F-4D97-AF65-F5344CB8AC3E}">
        <p14:creationId xmlns:p14="http://schemas.microsoft.com/office/powerpoint/2010/main" val="2897762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808A4-7A44-47D9-921C-142C4FEAA3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772D96-8614-424D-B5F2-F14B2D0BC1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D89654-3E96-449A-BC3D-8E095E7F35EE}"/>
              </a:ext>
            </a:extLst>
          </p:cNvPr>
          <p:cNvSpPr>
            <a:spLocks noGrp="1"/>
          </p:cNvSpPr>
          <p:nvPr>
            <p:ph type="dt" sz="half" idx="10"/>
          </p:nvPr>
        </p:nvSpPr>
        <p:spPr/>
        <p:txBody>
          <a:bodyPr/>
          <a:lstStyle/>
          <a:p>
            <a:fld id="{612E7CC1-A8F4-40B1-8876-68E018F9CAB6}" type="datetimeFigureOut">
              <a:rPr lang="en-US" smtClean="0"/>
              <a:t>5/9/2022</a:t>
            </a:fld>
            <a:endParaRPr lang="en-US"/>
          </a:p>
        </p:txBody>
      </p:sp>
      <p:sp>
        <p:nvSpPr>
          <p:cNvPr id="5" name="Footer Placeholder 4">
            <a:extLst>
              <a:ext uri="{FF2B5EF4-FFF2-40B4-BE49-F238E27FC236}">
                <a16:creationId xmlns:a16="http://schemas.microsoft.com/office/drawing/2014/main" id="{8B855BDF-D8C7-4721-8B91-39485226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7F4955-1073-4CC1-A1E5-D9C48C7A2142}"/>
              </a:ext>
            </a:extLst>
          </p:cNvPr>
          <p:cNvSpPr>
            <a:spLocks noGrp="1"/>
          </p:cNvSpPr>
          <p:nvPr>
            <p:ph type="sldNum" sz="quarter" idx="12"/>
          </p:nvPr>
        </p:nvSpPr>
        <p:spPr/>
        <p:txBody>
          <a:bodyPr/>
          <a:lstStyle/>
          <a:p>
            <a:fld id="{0D2E98B9-C4B3-420D-BA30-DD1D1CF5931E}" type="slidenum">
              <a:rPr lang="en-US" smtClean="0"/>
              <a:t>‹#›</a:t>
            </a:fld>
            <a:endParaRPr lang="en-US"/>
          </a:p>
        </p:txBody>
      </p:sp>
    </p:spTree>
    <p:extLst>
      <p:ext uri="{BB962C8B-B14F-4D97-AF65-F5344CB8AC3E}">
        <p14:creationId xmlns:p14="http://schemas.microsoft.com/office/powerpoint/2010/main" val="2596747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B976C-DCFB-4666-840E-8B79F81826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454ED2-5A2B-4719-9005-C9DB4767944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9A4F97-0707-40DB-A138-73C81406605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1C2353D-DC2E-4E0D-B8FA-A288946ED05B}"/>
              </a:ext>
            </a:extLst>
          </p:cNvPr>
          <p:cNvSpPr>
            <a:spLocks noGrp="1"/>
          </p:cNvSpPr>
          <p:nvPr>
            <p:ph type="dt" sz="half" idx="10"/>
          </p:nvPr>
        </p:nvSpPr>
        <p:spPr/>
        <p:txBody>
          <a:bodyPr/>
          <a:lstStyle/>
          <a:p>
            <a:fld id="{612E7CC1-A8F4-40B1-8876-68E018F9CAB6}" type="datetimeFigureOut">
              <a:rPr lang="en-US" smtClean="0"/>
              <a:t>5/9/2022</a:t>
            </a:fld>
            <a:endParaRPr lang="en-US"/>
          </a:p>
        </p:txBody>
      </p:sp>
      <p:sp>
        <p:nvSpPr>
          <p:cNvPr id="6" name="Footer Placeholder 5">
            <a:extLst>
              <a:ext uri="{FF2B5EF4-FFF2-40B4-BE49-F238E27FC236}">
                <a16:creationId xmlns:a16="http://schemas.microsoft.com/office/drawing/2014/main" id="{4B1DDFEA-9998-4BDC-963C-066A2C8DA4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E7EA7D-F985-4D78-B706-BD8EEAC5ACFB}"/>
              </a:ext>
            </a:extLst>
          </p:cNvPr>
          <p:cNvSpPr>
            <a:spLocks noGrp="1"/>
          </p:cNvSpPr>
          <p:nvPr>
            <p:ph type="sldNum" sz="quarter" idx="12"/>
          </p:nvPr>
        </p:nvSpPr>
        <p:spPr/>
        <p:txBody>
          <a:bodyPr/>
          <a:lstStyle/>
          <a:p>
            <a:fld id="{0D2E98B9-C4B3-420D-BA30-DD1D1CF5931E}" type="slidenum">
              <a:rPr lang="en-US" smtClean="0"/>
              <a:t>‹#›</a:t>
            </a:fld>
            <a:endParaRPr lang="en-US"/>
          </a:p>
        </p:txBody>
      </p:sp>
    </p:spTree>
    <p:extLst>
      <p:ext uri="{BB962C8B-B14F-4D97-AF65-F5344CB8AC3E}">
        <p14:creationId xmlns:p14="http://schemas.microsoft.com/office/powerpoint/2010/main" val="780185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84C19-2846-44F9-97B6-50162899812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0D5DE7-E330-4683-8190-5D3B0A8D88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163711E-2C4B-4217-95C9-D8D15B7582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8F599D-9E9D-4F87-9CE4-5014EEC061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6D6E199-B815-40B4-923A-10079F1389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8DCD83-50D4-4021-AF43-2CC86BAFA449}"/>
              </a:ext>
            </a:extLst>
          </p:cNvPr>
          <p:cNvSpPr>
            <a:spLocks noGrp="1"/>
          </p:cNvSpPr>
          <p:nvPr>
            <p:ph type="dt" sz="half" idx="10"/>
          </p:nvPr>
        </p:nvSpPr>
        <p:spPr/>
        <p:txBody>
          <a:bodyPr/>
          <a:lstStyle/>
          <a:p>
            <a:fld id="{612E7CC1-A8F4-40B1-8876-68E018F9CAB6}" type="datetimeFigureOut">
              <a:rPr lang="en-US" smtClean="0"/>
              <a:t>5/9/2022</a:t>
            </a:fld>
            <a:endParaRPr lang="en-US"/>
          </a:p>
        </p:txBody>
      </p:sp>
      <p:sp>
        <p:nvSpPr>
          <p:cNvPr id="8" name="Footer Placeholder 7">
            <a:extLst>
              <a:ext uri="{FF2B5EF4-FFF2-40B4-BE49-F238E27FC236}">
                <a16:creationId xmlns:a16="http://schemas.microsoft.com/office/drawing/2014/main" id="{FBFE30E7-330F-4CB3-9C71-74FA493EE1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E3CEE7E-ABC6-4ED4-87C8-515B8BFBC8FD}"/>
              </a:ext>
            </a:extLst>
          </p:cNvPr>
          <p:cNvSpPr>
            <a:spLocks noGrp="1"/>
          </p:cNvSpPr>
          <p:nvPr>
            <p:ph type="sldNum" sz="quarter" idx="12"/>
          </p:nvPr>
        </p:nvSpPr>
        <p:spPr/>
        <p:txBody>
          <a:bodyPr/>
          <a:lstStyle/>
          <a:p>
            <a:fld id="{0D2E98B9-C4B3-420D-BA30-DD1D1CF5931E}" type="slidenum">
              <a:rPr lang="en-US" smtClean="0"/>
              <a:t>‹#›</a:t>
            </a:fld>
            <a:endParaRPr lang="en-US"/>
          </a:p>
        </p:txBody>
      </p:sp>
    </p:spTree>
    <p:extLst>
      <p:ext uri="{BB962C8B-B14F-4D97-AF65-F5344CB8AC3E}">
        <p14:creationId xmlns:p14="http://schemas.microsoft.com/office/powerpoint/2010/main" val="31071815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4C93B-234B-4444-A543-2732BE45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CE0984-7234-49B6-B71C-A4402A73B137}"/>
              </a:ext>
            </a:extLst>
          </p:cNvPr>
          <p:cNvSpPr>
            <a:spLocks noGrp="1"/>
          </p:cNvSpPr>
          <p:nvPr>
            <p:ph type="dt" sz="half" idx="10"/>
          </p:nvPr>
        </p:nvSpPr>
        <p:spPr/>
        <p:txBody>
          <a:bodyPr/>
          <a:lstStyle/>
          <a:p>
            <a:fld id="{612E7CC1-A8F4-40B1-8876-68E018F9CAB6}" type="datetimeFigureOut">
              <a:rPr lang="en-US" smtClean="0"/>
              <a:t>5/9/2022</a:t>
            </a:fld>
            <a:endParaRPr lang="en-US"/>
          </a:p>
        </p:txBody>
      </p:sp>
      <p:sp>
        <p:nvSpPr>
          <p:cNvPr id="4" name="Footer Placeholder 3">
            <a:extLst>
              <a:ext uri="{FF2B5EF4-FFF2-40B4-BE49-F238E27FC236}">
                <a16:creationId xmlns:a16="http://schemas.microsoft.com/office/drawing/2014/main" id="{C50E0179-DBE2-4959-B6CE-01A6D40F95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554FF38-677B-4A95-A940-55D27AA7419D}"/>
              </a:ext>
            </a:extLst>
          </p:cNvPr>
          <p:cNvSpPr>
            <a:spLocks noGrp="1"/>
          </p:cNvSpPr>
          <p:nvPr>
            <p:ph type="sldNum" sz="quarter" idx="12"/>
          </p:nvPr>
        </p:nvSpPr>
        <p:spPr/>
        <p:txBody>
          <a:bodyPr/>
          <a:lstStyle/>
          <a:p>
            <a:fld id="{0D2E98B9-C4B3-420D-BA30-DD1D1CF5931E}" type="slidenum">
              <a:rPr lang="en-US" smtClean="0"/>
              <a:t>‹#›</a:t>
            </a:fld>
            <a:endParaRPr lang="en-US"/>
          </a:p>
        </p:txBody>
      </p:sp>
    </p:spTree>
    <p:extLst>
      <p:ext uri="{BB962C8B-B14F-4D97-AF65-F5344CB8AC3E}">
        <p14:creationId xmlns:p14="http://schemas.microsoft.com/office/powerpoint/2010/main" val="49870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3B5A16-B8AE-4931-A25E-29920521445A}"/>
              </a:ext>
            </a:extLst>
          </p:cNvPr>
          <p:cNvSpPr>
            <a:spLocks noGrp="1"/>
          </p:cNvSpPr>
          <p:nvPr>
            <p:ph type="dt" sz="half" idx="10"/>
          </p:nvPr>
        </p:nvSpPr>
        <p:spPr/>
        <p:txBody>
          <a:bodyPr/>
          <a:lstStyle/>
          <a:p>
            <a:fld id="{612E7CC1-A8F4-40B1-8876-68E018F9CAB6}" type="datetimeFigureOut">
              <a:rPr lang="en-US" smtClean="0"/>
              <a:t>5/9/2022</a:t>
            </a:fld>
            <a:endParaRPr lang="en-US"/>
          </a:p>
        </p:txBody>
      </p:sp>
      <p:sp>
        <p:nvSpPr>
          <p:cNvPr id="3" name="Footer Placeholder 2">
            <a:extLst>
              <a:ext uri="{FF2B5EF4-FFF2-40B4-BE49-F238E27FC236}">
                <a16:creationId xmlns:a16="http://schemas.microsoft.com/office/drawing/2014/main" id="{D6A14ADA-75C4-4ED4-B753-9D7F77CD8EA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3D1EEAE-5EB9-4834-A5CF-964F63A49122}"/>
              </a:ext>
            </a:extLst>
          </p:cNvPr>
          <p:cNvSpPr>
            <a:spLocks noGrp="1"/>
          </p:cNvSpPr>
          <p:nvPr>
            <p:ph type="sldNum" sz="quarter" idx="12"/>
          </p:nvPr>
        </p:nvSpPr>
        <p:spPr/>
        <p:txBody>
          <a:bodyPr/>
          <a:lstStyle/>
          <a:p>
            <a:fld id="{0D2E98B9-C4B3-420D-BA30-DD1D1CF5931E}" type="slidenum">
              <a:rPr lang="en-US" smtClean="0"/>
              <a:t>‹#›</a:t>
            </a:fld>
            <a:endParaRPr lang="en-US"/>
          </a:p>
        </p:txBody>
      </p:sp>
    </p:spTree>
    <p:extLst>
      <p:ext uri="{BB962C8B-B14F-4D97-AF65-F5344CB8AC3E}">
        <p14:creationId xmlns:p14="http://schemas.microsoft.com/office/powerpoint/2010/main" val="3503766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26F8D-E315-42F5-8303-E8BEAD1BE3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AB0FF3-3991-471E-81C9-30A98B192D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CFB4983-8602-4285-92BB-5F1BD8AA7F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09EB10-99F8-4FD6-9807-04E5A6D55ECD}"/>
              </a:ext>
            </a:extLst>
          </p:cNvPr>
          <p:cNvSpPr>
            <a:spLocks noGrp="1"/>
          </p:cNvSpPr>
          <p:nvPr>
            <p:ph type="dt" sz="half" idx="10"/>
          </p:nvPr>
        </p:nvSpPr>
        <p:spPr/>
        <p:txBody>
          <a:bodyPr/>
          <a:lstStyle/>
          <a:p>
            <a:fld id="{612E7CC1-A8F4-40B1-8876-68E018F9CAB6}" type="datetimeFigureOut">
              <a:rPr lang="en-US" smtClean="0"/>
              <a:t>5/9/2022</a:t>
            </a:fld>
            <a:endParaRPr lang="en-US"/>
          </a:p>
        </p:txBody>
      </p:sp>
      <p:sp>
        <p:nvSpPr>
          <p:cNvPr id="6" name="Footer Placeholder 5">
            <a:extLst>
              <a:ext uri="{FF2B5EF4-FFF2-40B4-BE49-F238E27FC236}">
                <a16:creationId xmlns:a16="http://schemas.microsoft.com/office/drawing/2014/main" id="{14FEA563-8FF0-4890-B6A8-86D87A8972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F229D0-2F5C-4A1E-B164-2A2622857C58}"/>
              </a:ext>
            </a:extLst>
          </p:cNvPr>
          <p:cNvSpPr>
            <a:spLocks noGrp="1"/>
          </p:cNvSpPr>
          <p:nvPr>
            <p:ph type="sldNum" sz="quarter" idx="12"/>
          </p:nvPr>
        </p:nvSpPr>
        <p:spPr/>
        <p:txBody>
          <a:bodyPr/>
          <a:lstStyle/>
          <a:p>
            <a:fld id="{0D2E98B9-C4B3-420D-BA30-DD1D1CF5931E}" type="slidenum">
              <a:rPr lang="en-US" smtClean="0"/>
              <a:t>‹#›</a:t>
            </a:fld>
            <a:endParaRPr lang="en-US"/>
          </a:p>
        </p:txBody>
      </p:sp>
    </p:spTree>
    <p:extLst>
      <p:ext uri="{BB962C8B-B14F-4D97-AF65-F5344CB8AC3E}">
        <p14:creationId xmlns:p14="http://schemas.microsoft.com/office/powerpoint/2010/main" val="11247550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38FD2-6929-4C97-8421-B704C4A7DA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63AE72B-D058-44E8-A2C3-789DA7B98C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1B6489F-B84B-42B3-840B-0FB619B4DD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063D32-C497-4DA7-9FE5-03A21569B439}"/>
              </a:ext>
            </a:extLst>
          </p:cNvPr>
          <p:cNvSpPr>
            <a:spLocks noGrp="1"/>
          </p:cNvSpPr>
          <p:nvPr>
            <p:ph type="dt" sz="half" idx="10"/>
          </p:nvPr>
        </p:nvSpPr>
        <p:spPr/>
        <p:txBody>
          <a:bodyPr/>
          <a:lstStyle/>
          <a:p>
            <a:fld id="{612E7CC1-A8F4-40B1-8876-68E018F9CAB6}" type="datetimeFigureOut">
              <a:rPr lang="en-US" smtClean="0"/>
              <a:t>5/9/2022</a:t>
            </a:fld>
            <a:endParaRPr lang="en-US"/>
          </a:p>
        </p:txBody>
      </p:sp>
      <p:sp>
        <p:nvSpPr>
          <p:cNvPr id="6" name="Footer Placeholder 5">
            <a:extLst>
              <a:ext uri="{FF2B5EF4-FFF2-40B4-BE49-F238E27FC236}">
                <a16:creationId xmlns:a16="http://schemas.microsoft.com/office/drawing/2014/main" id="{EE76EEFF-E4ED-4B3E-9152-F4D7CD9214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5501FC-D16F-4C91-9FFB-FC4DF0D10E94}"/>
              </a:ext>
            </a:extLst>
          </p:cNvPr>
          <p:cNvSpPr>
            <a:spLocks noGrp="1"/>
          </p:cNvSpPr>
          <p:nvPr>
            <p:ph type="sldNum" sz="quarter" idx="12"/>
          </p:nvPr>
        </p:nvSpPr>
        <p:spPr/>
        <p:txBody>
          <a:bodyPr/>
          <a:lstStyle/>
          <a:p>
            <a:fld id="{0D2E98B9-C4B3-420D-BA30-DD1D1CF5931E}" type="slidenum">
              <a:rPr lang="en-US" smtClean="0"/>
              <a:t>‹#›</a:t>
            </a:fld>
            <a:endParaRPr lang="en-US"/>
          </a:p>
        </p:txBody>
      </p:sp>
    </p:spTree>
    <p:extLst>
      <p:ext uri="{BB962C8B-B14F-4D97-AF65-F5344CB8AC3E}">
        <p14:creationId xmlns:p14="http://schemas.microsoft.com/office/powerpoint/2010/main" val="2954702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479806-C907-4DE3-A68B-C0F7C685F1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06BF0F-9FDC-465D-80CE-FF20618B63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1D6C60-32E4-4A5A-8CCB-709D060E56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2E7CC1-A8F4-40B1-8876-68E018F9CAB6}" type="datetimeFigureOut">
              <a:rPr lang="en-US" smtClean="0"/>
              <a:t>5/9/2022</a:t>
            </a:fld>
            <a:endParaRPr lang="en-US"/>
          </a:p>
        </p:txBody>
      </p:sp>
      <p:sp>
        <p:nvSpPr>
          <p:cNvPr id="5" name="Footer Placeholder 4">
            <a:extLst>
              <a:ext uri="{FF2B5EF4-FFF2-40B4-BE49-F238E27FC236}">
                <a16:creationId xmlns:a16="http://schemas.microsoft.com/office/drawing/2014/main" id="{C6FBFCEE-BB1E-4281-9B73-442B9DE233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F7E2A58-CE10-4CA1-98CD-F11AC2E538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2E98B9-C4B3-420D-BA30-DD1D1CF5931E}" type="slidenum">
              <a:rPr lang="en-US" smtClean="0"/>
              <a:t>‹#›</a:t>
            </a:fld>
            <a:endParaRPr lang="en-US"/>
          </a:p>
        </p:txBody>
      </p:sp>
    </p:spTree>
    <p:extLst>
      <p:ext uri="{BB962C8B-B14F-4D97-AF65-F5344CB8AC3E}">
        <p14:creationId xmlns:p14="http://schemas.microsoft.com/office/powerpoint/2010/main" val="19305628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9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9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C24B2-F180-408D-AE79-28967ED23719}"/>
              </a:ext>
            </a:extLst>
          </p:cNvPr>
          <p:cNvSpPr>
            <a:spLocks noGrp="1"/>
          </p:cNvSpPr>
          <p:nvPr>
            <p:ph type="ctrTitle"/>
          </p:nvPr>
        </p:nvSpPr>
        <p:spPr/>
        <p:txBody>
          <a:bodyPr/>
          <a:lstStyle/>
          <a:p>
            <a:r>
              <a:rPr lang="en-US" dirty="0"/>
              <a:t>Enterprise Architecture</a:t>
            </a:r>
          </a:p>
        </p:txBody>
      </p:sp>
      <p:sp>
        <p:nvSpPr>
          <p:cNvPr id="3" name="Subtitle 2">
            <a:extLst>
              <a:ext uri="{FF2B5EF4-FFF2-40B4-BE49-F238E27FC236}">
                <a16:creationId xmlns:a16="http://schemas.microsoft.com/office/drawing/2014/main" id="{4BD94BB4-2F62-4FF1-8980-75C61F3C481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117196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7998DC-7031-4231-B0C5-15645CC7EF16}"/>
              </a:ext>
            </a:extLst>
          </p:cNvPr>
          <p:cNvSpPr>
            <a:spLocks noGrp="1"/>
          </p:cNvSpPr>
          <p:nvPr>
            <p:ph idx="1"/>
          </p:nvPr>
        </p:nvSpPr>
        <p:spPr>
          <a:xfrm>
            <a:off x="254000" y="111760"/>
            <a:ext cx="11737109" cy="6496858"/>
          </a:xfrm>
        </p:spPr>
        <p:txBody>
          <a:bodyPr>
            <a:normAutofit fontScale="70000" lnSpcReduction="20000"/>
          </a:bodyPr>
          <a:lstStyle/>
          <a:p>
            <a:r>
              <a:rPr lang="en-US" dirty="0">
                <a:solidFill>
                  <a:srgbClr val="FF0000"/>
                </a:solidFill>
                <a:highlight>
                  <a:srgbClr val="FFFF00"/>
                </a:highlight>
              </a:rPr>
              <a:t>When are changes flushed?</a:t>
            </a:r>
          </a:p>
          <a:p>
            <a:pPr lvl="1"/>
            <a:r>
              <a:rPr lang="en-US" dirty="0">
                <a:solidFill>
                  <a:srgbClr val="FF0000"/>
                </a:solidFill>
                <a:highlight>
                  <a:srgbClr val="FFFF00"/>
                </a:highlight>
              </a:rPr>
              <a:t>When an explicit </a:t>
            </a:r>
            <a:r>
              <a:rPr lang="en-US" dirty="0" err="1">
                <a:solidFill>
                  <a:srgbClr val="FF0000"/>
                </a:solidFill>
                <a:highlight>
                  <a:srgbClr val="FFFF00"/>
                </a:highlight>
              </a:rPr>
              <a:t>session.flush</a:t>
            </a:r>
            <a:r>
              <a:rPr lang="en-US" dirty="0">
                <a:solidFill>
                  <a:srgbClr val="FF0000"/>
                </a:solidFill>
                <a:highlight>
                  <a:srgbClr val="FFFF00"/>
                </a:highlight>
              </a:rPr>
              <a:t>() is called</a:t>
            </a:r>
          </a:p>
          <a:p>
            <a:pPr lvl="1"/>
            <a:r>
              <a:rPr lang="en-US" dirty="0">
                <a:solidFill>
                  <a:srgbClr val="FF0000"/>
                </a:solidFill>
                <a:highlight>
                  <a:srgbClr val="FFFF00"/>
                </a:highlight>
              </a:rPr>
              <a:t>When a transaction is committed</a:t>
            </a:r>
          </a:p>
          <a:p>
            <a:pPr lvl="1"/>
            <a:r>
              <a:rPr lang="en-US" dirty="0">
                <a:solidFill>
                  <a:srgbClr val="FF0000"/>
                </a:solidFill>
                <a:highlight>
                  <a:srgbClr val="FFFF00"/>
                </a:highlight>
              </a:rPr>
              <a:t>When a query to database is executed inside a transaction</a:t>
            </a:r>
          </a:p>
          <a:p>
            <a:r>
              <a:rPr lang="en-US" dirty="0"/>
              <a:t>Proxy is  counterfeit</a:t>
            </a:r>
          </a:p>
          <a:p>
            <a:r>
              <a:rPr lang="en-US" dirty="0"/>
              <a:t>Implicit update:</a:t>
            </a:r>
          </a:p>
          <a:p>
            <a:pPr lvl="1"/>
            <a:r>
              <a:rPr lang="en-US" dirty="0">
                <a:solidFill>
                  <a:srgbClr val="FF0000"/>
                </a:solidFill>
                <a:highlight>
                  <a:srgbClr val="FFFF00"/>
                </a:highlight>
              </a:rPr>
              <a:t>When a changes in the managed entities are made then those changes are automatically saved on commit()</a:t>
            </a:r>
          </a:p>
          <a:p>
            <a:r>
              <a:rPr lang="en-US" dirty="0">
                <a:solidFill>
                  <a:srgbClr val="FF0000"/>
                </a:solidFill>
                <a:highlight>
                  <a:srgbClr val="FFFF00"/>
                </a:highlight>
              </a:rPr>
              <a:t>Explicit update:</a:t>
            </a:r>
          </a:p>
          <a:p>
            <a:pPr lvl="1"/>
            <a:r>
              <a:rPr lang="en-US" dirty="0">
                <a:solidFill>
                  <a:srgbClr val="FF0000"/>
                </a:solidFill>
                <a:highlight>
                  <a:srgbClr val="FFFF00"/>
                </a:highlight>
              </a:rPr>
              <a:t>Changes are saved when you explicit call the </a:t>
            </a:r>
            <a:r>
              <a:rPr lang="en-US" dirty="0" err="1">
                <a:solidFill>
                  <a:srgbClr val="FF0000"/>
                </a:solidFill>
                <a:highlight>
                  <a:srgbClr val="FFFF00"/>
                </a:highlight>
              </a:rPr>
              <a:t>session.update</a:t>
            </a:r>
            <a:r>
              <a:rPr lang="en-US" dirty="0">
                <a:solidFill>
                  <a:srgbClr val="FF0000"/>
                </a:solidFill>
                <a:highlight>
                  <a:srgbClr val="FFFF00"/>
                </a:highlight>
              </a:rPr>
              <a:t>() method.</a:t>
            </a:r>
          </a:p>
          <a:p>
            <a:pPr lvl="1"/>
            <a:r>
              <a:rPr lang="en-US" dirty="0"/>
              <a:t>If the object is in </a:t>
            </a:r>
            <a:r>
              <a:rPr lang="en-US" dirty="0" err="1"/>
              <a:t>detacted</a:t>
            </a:r>
            <a:r>
              <a:rPr lang="en-US" dirty="0"/>
              <a:t> state, then the object needs to re-attached and save it. This called </a:t>
            </a:r>
            <a:r>
              <a:rPr lang="en-US" dirty="0">
                <a:solidFill>
                  <a:srgbClr val="FF0000"/>
                </a:solidFill>
                <a:highlight>
                  <a:srgbClr val="FFFF00"/>
                </a:highlight>
              </a:rPr>
              <a:t>explicit update</a:t>
            </a:r>
          </a:p>
          <a:p>
            <a:pPr lvl="1"/>
            <a:endParaRPr lang="en-US" dirty="0">
              <a:solidFill>
                <a:srgbClr val="FF0000"/>
              </a:solidFill>
              <a:highlight>
                <a:srgbClr val="FFFF00"/>
              </a:highlight>
            </a:endParaRPr>
          </a:p>
          <a:p>
            <a:r>
              <a:rPr lang="en-US" dirty="0"/>
              <a:t>For entity that has generated value “save” and “persist” happens immediately. Here persist acts as an eager operation</a:t>
            </a:r>
          </a:p>
          <a:p>
            <a:r>
              <a:rPr lang="en-US" dirty="0"/>
              <a:t>Once session is out, object will be in detached state</a:t>
            </a:r>
          </a:p>
          <a:p>
            <a:r>
              <a:rPr lang="en-US" dirty="0">
                <a:solidFill>
                  <a:srgbClr val="FF0000"/>
                </a:solidFill>
              </a:rPr>
              <a:t>Something changed in managed object, changes does not go the database immediately. However, before context runs </a:t>
            </a:r>
            <a:r>
              <a:rPr lang="en-US" dirty="0" err="1">
                <a:solidFill>
                  <a:srgbClr val="FF0000"/>
                </a:solidFill>
              </a:rPr>
              <a:t>CreateQuery</a:t>
            </a:r>
            <a:r>
              <a:rPr lang="en-US" dirty="0">
                <a:solidFill>
                  <a:srgbClr val="FF0000"/>
                </a:solidFill>
              </a:rPr>
              <a:t> it runs commit of all dirty changes</a:t>
            </a:r>
          </a:p>
          <a:p>
            <a:r>
              <a:rPr lang="en-US" dirty="0" err="1"/>
              <a:t>Session.refresh</a:t>
            </a:r>
            <a:r>
              <a:rPr lang="en-US" dirty="0"/>
              <a:t>() clears the changes you made in the objects</a:t>
            </a:r>
          </a:p>
          <a:p>
            <a:r>
              <a:rPr lang="en-US" dirty="0"/>
              <a:t>Merge does not behave like save(), update(), and </a:t>
            </a:r>
            <a:r>
              <a:rPr lang="en-US" dirty="0" err="1"/>
              <a:t>saveOrUpdate</a:t>
            </a:r>
            <a:r>
              <a:rPr lang="en-US" dirty="0"/>
              <a:t>()  The object you pass in to merge never becomes part of the persistence context (is not managed)  Instead merge returns an different object representing the same entity (which is managed). </a:t>
            </a:r>
            <a:r>
              <a:rPr lang="en-US" dirty="0">
                <a:solidFill>
                  <a:srgbClr val="FF0000"/>
                </a:solidFill>
                <a:highlight>
                  <a:srgbClr val="FFFF00"/>
                </a:highlight>
              </a:rPr>
              <a:t>In </a:t>
            </a:r>
            <a:r>
              <a:rPr lang="en-US" dirty="0" err="1">
                <a:solidFill>
                  <a:srgbClr val="FF0000"/>
                </a:solidFill>
                <a:highlight>
                  <a:srgbClr val="FFFF00"/>
                </a:highlight>
              </a:rPr>
              <a:t>session.merge</a:t>
            </a:r>
            <a:r>
              <a:rPr lang="en-US" dirty="0">
                <a:solidFill>
                  <a:srgbClr val="FF0000"/>
                </a:solidFill>
                <a:highlight>
                  <a:srgbClr val="FFFF00"/>
                </a:highlight>
              </a:rPr>
              <a:t>, always use ref coming back from merge</a:t>
            </a:r>
          </a:p>
          <a:p>
            <a:r>
              <a:rPr lang="en-US" dirty="0">
                <a:solidFill>
                  <a:srgbClr val="FF0000"/>
                </a:solidFill>
                <a:highlight>
                  <a:srgbClr val="FFFF00"/>
                </a:highlight>
              </a:rPr>
              <a:t>When does Hibernate access the DB</a:t>
            </a:r>
          </a:p>
          <a:p>
            <a:pPr lvl="1"/>
            <a:r>
              <a:rPr lang="en-US" dirty="0">
                <a:solidFill>
                  <a:srgbClr val="FF0000"/>
                </a:solidFill>
                <a:highlight>
                  <a:srgbClr val="FFFF00"/>
                </a:highlight>
              </a:rPr>
              <a:t>On persist() </a:t>
            </a:r>
            <a:r>
              <a:rPr lang="en-US" dirty="0">
                <a:solidFill>
                  <a:srgbClr val="FF0000"/>
                </a:solidFill>
                <a:highlight>
                  <a:srgbClr val="FFFF00"/>
                </a:highlight>
                <a:sym typeface="Wingdings" panose="05000000000000000000" pitchFamily="2" charset="2"/>
              </a:rPr>
              <a:t>to retrieve the unique identity key</a:t>
            </a:r>
          </a:p>
          <a:p>
            <a:pPr lvl="1"/>
            <a:r>
              <a:rPr lang="en-US" dirty="0">
                <a:solidFill>
                  <a:srgbClr val="FF0000"/>
                </a:solidFill>
                <a:highlight>
                  <a:srgbClr val="FFFF00"/>
                </a:highlight>
                <a:sym typeface="Wingdings" panose="05000000000000000000" pitchFamily="2" charset="2"/>
              </a:rPr>
              <a:t>On commit()</a:t>
            </a:r>
            <a:endParaRPr lang="en-US" dirty="0">
              <a:solidFill>
                <a:srgbClr val="FF0000"/>
              </a:solidFill>
              <a:highlight>
                <a:srgbClr val="FFFF00"/>
              </a:highlight>
            </a:endParaRPr>
          </a:p>
          <a:p>
            <a:endParaRPr lang="en-US" dirty="0"/>
          </a:p>
        </p:txBody>
      </p:sp>
    </p:spTree>
    <p:extLst>
      <p:ext uri="{BB962C8B-B14F-4D97-AF65-F5344CB8AC3E}">
        <p14:creationId xmlns:p14="http://schemas.microsoft.com/office/powerpoint/2010/main" val="19249820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F1498E-4DC4-B96B-AABB-5C1046876415}"/>
              </a:ext>
            </a:extLst>
          </p:cNvPr>
          <p:cNvSpPr>
            <a:spLocks noGrp="1"/>
          </p:cNvSpPr>
          <p:nvPr>
            <p:ph idx="1"/>
          </p:nvPr>
        </p:nvSpPr>
        <p:spPr>
          <a:xfrm>
            <a:off x="272716" y="497305"/>
            <a:ext cx="11081084" cy="5679658"/>
          </a:xfrm>
        </p:spPr>
        <p:txBody>
          <a:bodyPr>
            <a:normAutofit/>
          </a:bodyPr>
          <a:lstStyle/>
          <a:p>
            <a:r>
              <a:rPr lang="en-US" sz="2400" dirty="0"/>
              <a:t>Disadvantages of AOP</a:t>
            </a:r>
          </a:p>
          <a:p>
            <a:pPr lvl="1"/>
            <a:r>
              <a:rPr lang="en-US" sz="2000" dirty="0"/>
              <a:t>Difficult to know what runs when</a:t>
            </a:r>
          </a:p>
          <a:p>
            <a:pPr lvl="1"/>
            <a:r>
              <a:rPr lang="en-US" sz="2000" dirty="0"/>
              <a:t>point cut expression are Not compiled time checked</a:t>
            </a:r>
          </a:p>
          <a:p>
            <a:pPr lvl="1"/>
            <a:r>
              <a:rPr lang="en-US" sz="2000" dirty="0"/>
              <a:t>Proxy based AOP has its limitation</a:t>
            </a:r>
          </a:p>
          <a:p>
            <a:endParaRPr lang="en-US" sz="2400" dirty="0"/>
          </a:p>
          <a:p>
            <a:r>
              <a:rPr lang="en-US" sz="2400" dirty="0"/>
              <a:t>What is a pointcut expression?</a:t>
            </a:r>
          </a:p>
          <a:p>
            <a:r>
              <a:rPr lang="en-US" sz="2400" dirty="0"/>
              <a:t>What is a </a:t>
            </a:r>
            <a:r>
              <a:rPr lang="en-US" sz="2400" dirty="0" err="1"/>
              <a:t>JoinPoint</a:t>
            </a:r>
            <a:r>
              <a:rPr lang="en-US" sz="2400" dirty="0"/>
              <a:t> object? How does it differ from a </a:t>
            </a:r>
            <a:r>
              <a:rPr lang="en-US" sz="2400" dirty="0" err="1"/>
              <a:t>ProceedingJoinPoint</a:t>
            </a:r>
            <a:r>
              <a:rPr lang="en-US" sz="2400" dirty="0"/>
              <a:t>?</a:t>
            </a:r>
          </a:p>
          <a:p>
            <a:pPr lvl="1"/>
            <a:r>
              <a:rPr lang="en-US" sz="2000" dirty="0" err="1">
                <a:sym typeface="Wingdings" panose="05000000000000000000" pitchFamily="2" charset="2"/>
              </a:rPr>
              <a:t>ProceedingJoinPoint</a:t>
            </a:r>
            <a:r>
              <a:rPr lang="en-US" sz="2000" dirty="0">
                <a:sym typeface="Wingdings" panose="05000000000000000000" pitchFamily="2" charset="2"/>
              </a:rPr>
              <a:t> is an extension of </a:t>
            </a:r>
            <a:r>
              <a:rPr lang="en-US" sz="2000" dirty="0" err="1">
                <a:sym typeface="Wingdings" panose="05000000000000000000" pitchFamily="2" charset="2"/>
              </a:rPr>
              <a:t>JoinPoint</a:t>
            </a:r>
            <a:r>
              <a:rPr lang="en-US" sz="2000" dirty="0">
                <a:sym typeface="Wingdings" panose="05000000000000000000" pitchFamily="2" charset="2"/>
              </a:rPr>
              <a:t> with features </a:t>
            </a:r>
            <a:r>
              <a:rPr lang="en-US" sz="2000">
                <a:sym typeface="Wingdings" panose="05000000000000000000" pitchFamily="2" charset="2"/>
              </a:rPr>
              <a:t>of proceed.</a:t>
            </a:r>
            <a:endParaRPr lang="en-US" sz="2000" dirty="0"/>
          </a:p>
        </p:txBody>
      </p:sp>
    </p:spTree>
    <p:extLst>
      <p:ext uri="{BB962C8B-B14F-4D97-AF65-F5344CB8AC3E}">
        <p14:creationId xmlns:p14="http://schemas.microsoft.com/office/powerpoint/2010/main" val="4077418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6C5AA-2A31-02DA-E28C-089D7C27F565}"/>
              </a:ext>
            </a:extLst>
          </p:cNvPr>
          <p:cNvSpPr>
            <a:spLocks noGrp="1"/>
          </p:cNvSpPr>
          <p:nvPr>
            <p:ph type="title"/>
          </p:nvPr>
        </p:nvSpPr>
        <p:spPr/>
        <p:txBody>
          <a:bodyPr/>
          <a:lstStyle/>
          <a:p>
            <a:r>
              <a:rPr lang="en-US" dirty="0"/>
              <a:t>Hibernate Application</a:t>
            </a:r>
          </a:p>
        </p:txBody>
      </p:sp>
      <p:sp>
        <p:nvSpPr>
          <p:cNvPr id="3" name="Content Placeholder 2">
            <a:extLst>
              <a:ext uri="{FF2B5EF4-FFF2-40B4-BE49-F238E27FC236}">
                <a16:creationId xmlns:a16="http://schemas.microsoft.com/office/drawing/2014/main" id="{392B0411-A4A9-3BFB-F32E-F00217B85405}"/>
              </a:ext>
            </a:extLst>
          </p:cNvPr>
          <p:cNvSpPr>
            <a:spLocks noGrp="1"/>
          </p:cNvSpPr>
          <p:nvPr>
            <p:ph idx="1"/>
          </p:nvPr>
        </p:nvSpPr>
        <p:spPr/>
        <p:txBody>
          <a:bodyPr/>
          <a:lstStyle/>
          <a:p>
            <a:r>
              <a:rPr lang="en-US" dirty="0"/>
              <a:t>Use </a:t>
            </a:r>
            <a:r>
              <a:rPr lang="en-US" dirty="0" err="1"/>
              <a:t>HibernateUtils</a:t>
            </a:r>
            <a:r>
              <a:rPr lang="en-US" dirty="0"/>
              <a:t>	</a:t>
            </a:r>
          </a:p>
          <a:p>
            <a:pPr lvl="1"/>
            <a:r>
              <a:rPr lang="en-US" dirty="0"/>
              <a:t>Singleton session factory</a:t>
            </a:r>
          </a:p>
          <a:p>
            <a:r>
              <a:rPr lang="en-US" dirty="0"/>
              <a:t>Avoid session per operation by</a:t>
            </a:r>
          </a:p>
          <a:p>
            <a:pPr lvl="1"/>
            <a:r>
              <a:rPr lang="en-US" dirty="0"/>
              <a:t>Thread Local / Current Session Pattern</a:t>
            </a:r>
          </a:p>
          <a:p>
            <a:r>
              <a:rPr lang="en-US" dirty="0"/>
              <a:t>Open Session in View Pattern</a:t>
            </a:r>
          </a:p>
          <a:p>
            <a:pPr lvl="1"/>
            <a:r>
              <a:rPr lang="en-US" dirty="0"/>
              <a:t>Session Per Request (from the </a:t>
            </a:r>
            <a:r>
              <a:rPr lang="en-US" dirty="0" err="1"/>
              <a:t>brower</a:t>
            </a:r>
            <a:r>
              <a:rPr lang="en-US" dirty="0"/>
              <a:t>)</a:t>
            </a:r>
          </a:p>
          <a:p>
            <a:endParaRPr lang="en-US" dirty="0"/>
          </a:p>
        </p:txBody>
      </p:sp>
    </p:spTree>
    <p:extLst>
      <p:ext uri="{BB962C8B-B14F-4D97-AF65-F5344CB8AC3E}">
        <p14:creationId xmlns:p14="http://schemas.microsoft.com/office/powerpoint/2010/main" val="36659106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2B0411-A4A9-3BFB-F32E-F00217B85405}"/>
              </a:ext>
            </a:extLst>
          </p:cNvPr>
          <p:cNvSpPr>
            <a:spLocks noGrp="1"/>
          </p:cNvSpPr>
          <p:nvPr>
            <p:ph idx="1"/>
          </p:nvPr>
        </p:nvSpPr>
        <p:spPr>
          <a:xfrm>
            <a:off x="433137" y="417095"/>
            <a:ext cx="10920663" cy="5759868"/>
          </a:xfrm>
        </p:spPr>
        <p:txBody>
          <a:bodyPr/>
          <a:lstStyle/>
          <a:p>
            <a:r>
              <a:rPr lang="en-US" dirty="0"/>
              <a:t>Hibernate will most likely be used in DAOs</a:t>
            </a:r>
          </a:p>
          <a:p>
            <a:r>
              <a:rPr lang="en-US" dirty="0"/>
              <a:t>Starts the </a:t>
            </a:r>
            <a:r>
              <a:rPr lang="en-US" dirty="0" err="1"/>
              <a:t>SessionFactory</a:t>
            </a:r>
            <a:r>
              <a:rPr lang="en-US" dirty="0"/>
              <a:t> </a:t>
            </a:r>
            <a:r>
              <a:rPr lang="en-US" dirty="0" err="1"/>
              <a:t>everytime</a:t>
            </a:r>
            <a:endParaRPr lang="en-US" dirty="0"/>
          </a:p>
          <a:p>
            <a:pPr lvl="1"/>
            <a:r>
              <a:rPr lang="en-US" dirty="0"/>
              <a:t>Takes lots of time </a:t>
            </a:r>
          </a:p>
          <a:p>
            <a:pPr lvl="2"/>
            <a:r>
              <a:rPr lang="en-US" dirty="0"/>
              <a:t>Create session factory singleton</a:t>
            </a:r>
          </a:p>
          <a:p>
            <a:r>
              <a:rPr lang="en-US" dirty="0"/>
              <a:t>Open close the session/Tx every time</a:t>
            </a:r>
          </a:p>
          <a:p>
            <a:pPr lvl="1"/>
            <a:r>
              <a:rPr lang="en-US" dirty="0">
                <a:highlight>
                  <a:srgbClr val="FF0000"/>
                </a:highlight>
              </a:rPr>
              <a:t>Session Per Operation Anti-Pattern</a:t>
            </a:r>
          </a:p>
          <a:p>
            <a:pPr lvl="1"/>
            <a:r>
              <a:rPr lang="en-US" dirty="0"/>
              <a:t>Non Transactional ( not atomic ) behavior</a:t>
            </a:r>
          </a:p>
          <a:p>
            <a:pPr lvl="2"/>
            <a:r>
              <a:rPr lang="en-US" dirty="0"/>
              <a:t>Thread local pattern</a:t>
            </a:r>
          </a:p>
          <a:p>
            <a:r>
              <a:rPr lang="en-US" dirty="0"/>
              <a:t>Thread local link session to the transaction</a:t>
            </a:r>
          </a:p>
          <a:p>
            <a:pPr lvl="1"/>
            <a:r>
              <a:rPr lang="en-US" dirty="0"/>
              <a:t>Session is closed in view</a:t>
            </a:r>
          </a:p>
          <a:p>
            <a:pPr lvl="2"/>
            <a:r>
              <a:rPr lang="en-US" dirty="0"/>
              <a:t>Open session in view pattern</a:t>
            </a:r>
          </a:p>
        </p:txBody>
      </p:sp>
    </p:spTree>
    <p:extLst>
      <p:ext uri="{BB962C8B-B14F-4D97-AF65-F5344CB8AC3E}">
        <p14:creationId xmlns:p14="http://schemas.microsoft.com/office/powerpoint/2010/main" val="16390226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2B0411-A4A9-3BFB-F32E-F00217B85405}"/>
              </a:ext>
            </a:extLst>
          </p:cNvPr>
          <p:cNvSpPr>
            <a:spLocks noGrp="1"/>
          </p:cNvSpPr>
          <p:nvPr>
            <p:ph idx="1"/>
          </p:nvPr>
        </p:nvSpPr>
        <p:spPr>
          <a:xfrm>
            <a:off x="433137" y="417095"/>
            <a:ext cx="10920663" cy="5759868"/>
          </a:xfrm>
        </p:spPr>
        <p:txBody>
          <a:bodyPr>
            <a:normAutofit fontScale="92500" lnSpcReduction="20000"/>
          </a:bodyPr>
          <a:lstStyle/>
          <a:p>
            <a:r>
              <a:rPr lang="en-US" dirty="0"/>
              <a:t>Using Singleton </a:t>
            </a:r>
            <a:r>
              <a:rPr lang="en-US" dirty="0" err="1"/>
              <a:t>SessionFactory</a:t>
            </a:r>
            <a:r>
              <a:rPr lang="en-US" dirty="0"/>
              <a:t> in DAO (called </a:t>
            </a:r>
            <a:r>
              <a:rPr lang="en-US" dirty="0">
                <a:highlight>
                  <a:srgbClr val="FFFF00"/>
                </a:highlight>
              </a:rPr>
              <a:t>Session-per-Operation anti pattern</a:t>
            </a:r>
            <a:r>
              <a:rPr lang="en-US" dirty="0"/>
              <a:t>)</a:t>
            </a:r>
          </a:p>
          <a:p>
            <a:pPr lvl="1"/>
            <a:r>
              <a:rPr lang="en-US" dirty="0">
                <a:solidFill>
                  <a:srgbClr val="FF0000"/>
                </a:solidFill>
                <a:highlight>
                  <a:srgbClr val="FFFF00"/>
                </a:highlight>
              </a:rPr>
              <a:t>1. Code Problems</a:t>
            </a:r>
          </a:p>
          <a:p>
            <a:pPr lvl="2"/>
            <a:r>
              <a:rPr lang="en-US" dirty="0"/>
              <a:t>Lots of nearly </a:t>
            </a:r>
            <a:r>
              <a:rPr lang="en-US" dirty="0" err="1"/>
              <a:t>indentical</a:t>
            </a:r>
            <a:r>
              <a:rPr lang="en-US" dirty="0"/>
              <a:t> code in DAO methods</a:t>
            </a:r>
          </a:p>
          <a:p>
            <a:pPr lvl="2"/>
            <a:r>
              <a:rPr lang="en-US" dirty="0"/>
              <a:t>Essentially just copy / pasted</a:t>
            </a:r>
          </a:p>
          <a:p>
            <a:pPr lvl="1"/>
            <a:r>
              <a:rPr lang="en-US" dirty="0">
                <a:solidFill>
                  <a:srgbClr val="FF0000"/>
                </a:solidFill>
                <a:highlight>
                  <a:srgbClr val="FFFF00"/>
                </a:highlight>
              </a:rPr>
              <a:t>2. Session Problems</a:t>
            </a:r>
          </a:p>
          <a:p>
            <a:pPr lvl="2"/>
            <a:r>
              <a:rPr lang="en-US" dirty="0"/>
              <a:t>DAO open and close a session per operation</a:t>
            </a:r>
          </a:p>
          <a:p>
            <a:pPr lvl="3"/>
            <a:r>
              <a:rPr lang="en-US" dirty="0"/>
              <a:t>Session cache is never used</a:t>
            </a:r>
          </a:p>
          <a:p>
            <a:pPr lvl="3"/>
            <a:r>
              <a:rPr lang="en-US" dirty="0"/>
              <a:t>Retrieved objects are immediately detached</a:t>
            </a:r>
          </a:p>
          <a:p>
            <a:pPr lvl="3"/>
            <a:r>
              <a:rPr lang="en-US" dirty="0"/>
              <a:t>No ways to automatically load related entities</a:t>
            </a:r>
          </a:p>
          <a:p>
            <a:pPr lvl="4"/>
            <a:r>
              <a:rPr lang="en-US" dirty="0"/>
              <a:t>Need to separately load </a:t>
            </a:r>
            <a:r>
              <a:rPr lang="en-US" dirty="0" err="1"/>
              <a:t>enttiies</a:t>
            </a:r>
            <a:endParaRPr lang="en-US" dirty="0"/>
          </a:p>
          <a:p>
            <a:pPr lvl="4"/>
            <a:r>
              <a:rPr lang="en-US" dirty="0"/>
              <a:t>Not doing so will create Lazy initialization problems</a:t>
            </a:r>
          </a:p>
          <a:p>
            <a:pPr lvl="1"/>
            <a:r>
              <a:rPr lang="en-US" dirty="0">
                <a:solidFill>
                  <a:srgbClr val="FF0000"/>
                </a:solidFill>
                <a:highlight>
                  <a:srgbClr val="FFFF00"/>
                </a:highlight>
              </a:rPr>
              <a:t>3. Transaction Problems</a:t>
            </a:r>
          </a:p>
          <a:p>
            <a:pPr lvl="2"/>
            <a:r>
              <a:rPr lang="en-US" dirty="0"/>
              <a:t>Transaction only span a single operation</a:t>
            </a:r>
          </a:p>
          <a:p>
            <a:pPr lvl="2"/>
            <a:r>
              <a:rPr lang="en-US" dirty="0"/>
              <a:t>Transaction never span a unit of work</a:t>
            </a:r>
          </a:p>
          <a:p>
            <a:pPr lvl="2"/>
            <a:r>
              <a:rPr lang="en-US" dirty="0"/>
              <a:t>Essentially creating non-transactional behavior</a:t>
            </a:r>
          </a:p>
          <a:p>
            <a:pPr lvl="1"/>
            <a:r>
              <a:rPr lang="en-US" dirty="0">
                <a:solidFill>
                  <a:srgbClr val="FF0000"/>
                </a:solidFill>
                <a:highlight>
                  <a:srgbClr val="FFFF00"/>
                </a:highlight>
              </a:rPr>
              <a:t>4. Exception Problems</a:t>
            </a:r>
          </a:p>
          <a:p>
            <a:pPr lvl="2"/>
            <a:r>
              <a:rPr lang="en-US" dirty="0"/>
              <a:t>Exception is handled in the lowest layer</a:t>
            </a:r>
          </a:p>
          <a:p>
            <a:pPr lvl="3"/>
            <a:r>
              <a:rPr lang="en-US" dirty="0"/>
              <a:t>Thus users are left in dark</a:t>
            </a:r>
          </a:p>
          <a:p>
            <a:pPr lvl="2"/>
            <a:r>
              <a:rPr lang="en-US" dirty="0"/>
              <a:t>Exception is supposed to be handled best in the control layer</a:t>
            </a:r>
          </a:p>
          <a:p>
            <a:pPr lvl="3"/>
            <a:r>
              <a:rPr lang="en-US" dirty="0"/>
              <a:t>So that it allows controller to choose different views</a:t>
            </a:r>
          </a:p>
          <a:p>
            <a:pPr lvl="2"/>
            <a:endParaRPr lang="en-US" dirty="0"/>
          </a:p>
        </p:txBody>
      </p:sp>
    </p:spTree>
    <p:extLst>
      <p:ext uri="{BB962C8B-B14F-4D97-AF65-F5344CB8AC3E}">
        <p14:creationId xmlns:p14="http://schemas.microsoft.com/office/powerpoint/2010/main" val="2960037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0864F56-9994-C4F1-B2F9-6277B747F272}"/>
              </a:ext>
            </a:extLst>
          </p:cNvPr>
          <p:cNvSpPr>
            <a:spLocks noGrp="1"/>
          </p:cNvSpPr>
          <p:nvPr>
            <p:ph idx="1"/>
          </p:nvPr>
        </p:nvSpPr>
        <p:spPr>
          <a:xfrm>
            <a:off x="449179" y="465220"/>
            <a:ext cx="11069053" cy="6224337"/>
          </a:xfrm>
        </p:spPr>
        <p:txBody>
          <a:bodyPr>
            <a:normAutofit fontScale="92500" lnSpcReduction="10000"/>
          </a:bodyPr>
          <a:lstStyle/>
          <a:p>
            <a:r>
              <a:rPr lang="en-US" dirty="0"/>
              <a:t>Thread local session pattern</a:t>
            </a:r>
          </a:p>
          <a:p>
            <a:pPr lvl="1"/>
            <a:r>
              <a:rPr lang="en-US" dirty="0"/>
              <a:t>One solution</a:t>
            </a:r>
          </a:p>
          <a:p>
            <a:pPr lvl="2"/>
            <a:r>
              <a:rPr lang="en-US" dirty="0"/>
              <a:t>Create session in controller and pass it to every method call but this could make Hibernate tight coupling with controller</a:t>
            </a:r>
          </a:p>
          <a:p>
            <a:pPr lvl="1"/>
            <a:r>
              <a:rPr lang="en-US" dirty="0"/>
              <a:t>Next solution is use the “Current Session” </a:t>
            </a:r>
          </a:p>
          <a:p>
            <a:pPr lvl="2"/>
            <a:r>
              <a:rPr lang="en-US" dirty="0"/>
              <a:t>thread provided by Hibernate so that we do not have to pass the session around</a:t>
            </a:r>
          </a:p>
          <a:p>
            <a:pPr lvl="1"/>
            <a:r>
              <a:rPr lang="en-US" dirty="0"/>
              <a:t>Scope of the “Current Session”</a:t>
            </a:r>
          </a:p>
          <a:p>
            <a:pPr lvl="2"/>
            <a:r>
              <a:rPr lang="en-US" dirty="0"/>
              <a:t>Any sequential call returns the same session</a:t>
            </a:r>
          </a:p>
          <a:p>
            <a:pPr lvl="2"/>
            <a:r>
              <a:rPr lang="en-US" dirty="0"/>
              <a:t>On commit the session is flushed and closed automatically</a:t>
            </a:r>
          </a:p>
          <a:p>
            <a:pPr lvl="2"/>
            <a:r>
              <a:rPr lang="en-US" dirty="0"/>
              <a:t>Transaction and scope have roughly the same scope</a:t>
            </a:r>
          </a:p>
          <a:p>
            <a:pPr lvl="1"/>
            <a:r>
              <a:rPr lang="en-US" dirty="0"/>
              <a:t>Unit of Work</a:t>
            </a:r>
          </a:p>
          <a:p>
            <a:pPr lvl="2"/>
            <a:r>
              <a:rPr lang="en-US" dirty="0"/>
              <a:t>Create transactions that span a unit of work by using </a:t>
            </a:r>
            <a:r>
              <a:rPr lang="en-US" dirty="0" err="1"/>
              <a:t>hibernateUtils</a:t>
            </a:r>
            <a:r>
              <a:rPr lang="en-US" dirty="0"/>
              <a:t> and the Thread Local</a:t>
            </a:r>
          </a:p>
          <a:p>
            <a:pPr lvl="1"/>
            <a:r>
              <a:rPr lang="en-US" dirty="0"/>
              <a:t>Reason to eager load</a:t>
            </a:r>
          </a:p>
          <a:p>
            <a:pPr lvl="2"/>
            <a:r>
              <a:rPr lang="en-US" dirty="0"/>
              <a:t>Controller does not call the view</a:t>
            </a:r>
          </a:p>
          <a:p>
            <a:pPr lvl="2"/>
            <a:r>
              <a:rPr lang="en-US" dirty="0"/>
              <a:t>All data needed by the view has to be loaded before access to the session is finished</a:t>
            </a:r>
          </a:p>
          <a:p>
            <a:pPr lvl="3"/>
            <a:r>
              <a:rPr lang="en-US" dirty="0"/>
              <a:t>Two kinds of eager loading</a:t>
            </a:r>
          </a:p>
          <a:p>
            <a:pPr lvl="4"/>
            <a:r>
              <a:rPr lang="en-US" dirty="0"/>
              <a:t>Always eager join mapping</a:t>
            </a:r>
          </a:p>
          <a:p>
            <a:pPr lvl="4"/>
            <a:r>
              <a:rPr lang="en-US" dirty="0"/>
              <a:t>Eager join fetch queries</a:t>
            </a:r>
          </a:p>
          <a:p>
            <a:pPr lvl="3"/>
            <a:r>
              <a:rPr lang="en-US" dirty="0"/>
              <a:t>Third form of eager loading is</a:t>
            </a:r>
          </a:p>
          <a:p>
            <a:pPr lvl="4"/>
            <a:r>
              <a:rPr lang="en-US" dirty="0" err="1">
                <a:highlight>
                  <a:srgbClr val="FFFF00"/>
                </a:highlight>
              </a:rPr>
              <a:t>Hibernate.initialize</a:t>
            </a:r>
            <a:r>
              <a:rPr lang="en-US" dirty="0">
                <a:highlight>
                  <a:srgbClr val="FFFF00"/>
                </a:highlight>
              </a:rPr>
              <a:t>(…..);</a:t>
            </a:r>
          </a:p>
          <a:p>
            <a:pPr lvl="1"/>
            <a:endParaRPr lang="en-US" dirty="0"/>
          </a:p>
        </p:txBody>
      </p:sp>
    </p:spTree>
    <p:extLst>
      <p:ext uri="{BB962C8B-B14F-4D97-AF65-F5344CB8AC3E}">
        <p14:creationId xmlns:p14="http://schemas.microsoft.com/office/powerpoint/2010/main" val="170993837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0864F56-9994-C4F1-B2F9-6277B747F272}"/>
              </a:ext>
            </a:extLst>
          </p:cNvPr>
          <p:cNvSpPr>
            <a:spLocks noGrp="1"/>
          </p:cNvSpPr>
          <p:nvPr>
            <p:ph idx="1"/>
          </p:nvPr>
        </p:nvSpPr>
        <p:spPr>
          <a:xfrm>
            <a:off x="336884" y="224590"/>
            <a:ext cx="11646569" cy="6497052"/>
          </a:xfrm>
        </p:spPr>
        <p:txBody>
          <a:bodyPr>
            <a:normAutofit/>
          </a:bodyPr>
          <a:lstStyle/>
          <a:p>
            <a:r>
              <a:rPr lang="en-US" dirty="0"/>
              <a:t>Open Session in View Pattern</a:t>
            </a:r>
          </a:p>
          <a:p>
            <a:pPr lvl="1"/>
            <a:r>
              <a:rPr lang="en-US" dirty="0"/>
              <a:t>Filter</a:t>
            </a:r>
          </a:p>
          <a:p>
            <a:pPr lvl="2"/>
            <a:r>
              <a:rPr lang="en-US" dirty="0"/>
              <a:t>Added in View Layer</a:t>
            </a:r>
          </a:p>
          <a:p>
            <a:pPr lvl="2"/>
            <a:r>
              <a:rPr lang="en-US" dirty="0"/>
              <a:t>Filter helps to keep the session open during the execution of the controller</a:t>
            </a:r>
          </a:p>
          <a:p>
            <a:pPr lvl="2"/>
            <a:r>
              <a:rPr lang="en-US" dirty="0">
                <a:highlight>
                  <a:srgbClr val="FFFF00"/>
                </a:highlight>
              </a:rPr>
              <a:t>Open the transaction before the controller begins and closes it after the view finishes</a:t>
            </a:r>
          </a:p>
          <a:p>
            <a:pPr lvl="1"/>
            <a:r>
              <a:rPr lang="en-US" dirty="0">
                <a:highlight>
                  <a:srgbClr val="FFFF00"/>
                </a:highlight>
              </a:rPr>
              <a:t>Result</a:t>
            </a:r>
          </a:p>
          <a:p>
            <a:pPr lvl="2"/>
            <a:r>
              <a:rPr lang="en-US" dirty="0">
                <a:highlight>
                  <a:srgbClr val="FFFF00"/>
                </a:highlight>
              </a:rPr>
              <a:t>Service methods</a:t>
            </a:r>
          </a:p>
          <a:p>
            <a:pPr lvl="3"/>
            <a:r>
              <a:rPr lang="en-US" dirty="0">
                <a:highlight>
                  <a:srgbClr val="FFFF00"/>
                </a:highlight>
              </a:rPr>
              <a:t>No longer contains </a:t>
            </a:r>
            <a:r>
              <a:rPr lang="en-US" dirty="0" err="1">
                <a:highlight>
                  <a:srgbClr val="FFFF00"/>
                </a:highlight>
              </a:rPr>
              <a:t>Hibernate.Initialize</a:t>
            </a:r>
            <a:r>
              <a:rPr lang="en-US" dirty="0">
                <a:highlight>
                  <a:srgbClr val="FFFF00"/>
                </a:highlight>
              </a:rPr>
              <a:t>()</a:t>
            </a:r>
          </a:p>
          <a:p>
            <a:pPr lvl="3"/>
            <a:r>
              <a:rPr lang="en-US" dirty="0">
                <a:highlight>
                  <a:srgbClr val="FFFF00"/>
                </a:highlight>
              </a:rPr>
              <a:t>No longer contains TX code</a:t>
            </a:r>
          </a:p>
          <a:p>
            <a:pPr lvl="2"/>
            <a:r>
              <a:rPr lang="en-US" dirty="0">
                <a:highlight>
                  <a:srgbClr val="FFFF00"/>
                </a:highlight>
              </a:rPr>
              <a:t>DAO</a:t>
            </a:r>
          </a:p>
          <a:p>
            <a:pPr lvl="3"/>
            <a:r>
              <a:rPr lang="en-US" dirty="0">
                <a:highlight>
                  <a:srgbClr val="FFFF00"/>
                </a:highlight>
              </a:rPr>
              <a:t>Same DAO as used in Thread Local Pattern</a:t>
            </a:r>
          </a:p>
          <a:p>
            <a:pPr lvl="2"/>
            <a:r>
              <a:rPr lang="en-US" dirty="0">
                <a:highlight>
                  <a:srgbClr val="FFFF00"/>
                </a:highlight>
              </a:rPr>
              <a:t>Controller</a:t>
            </a:r>
          </a:p>
          <a:p>
            <a:pPr lvl="3"/>
            <a:r>
              <a:rPr lang="en-US" dirty="0">
                <a:highlight>
                  <a:srgbClr val="FFFF00"/>
                </a:highlight>
              </a:rPr>
              <a:t>No longer catches the exception</a:t>
            </a:r>
          </a:p>
          <a:p>
            <a:pPr lvl="3"/>
            <a:r>
              <a:rPr lang="en-US" dirty="0">
                <a:highlight>
                  <a:srgbClr val="FFFF00"/>
                </a:highlight>
              </a:rPr>
              <a:t>Roll back the transactions or redirects to the error page</a:t>
            </a:r>
          </a:p>
          <a:p>
            <a:r>
              <a:rPr lang="en-US" dirty="0">
                <a:highlight>
                  <a:srgbClr val="FFFF00"/>
                </a:highlight>
              </a:rPr>
              <a:t>Issues in Open Session</a:t>
            </a:r>
          </a:p>
          <a:p>
            <a:pPr lvl="1"/>
            <a:r>
              <a:rPr lang="en-US" dirty="0">
                <a:highlight>
                  <a:srgbClr val="FFFF00"/>
                </a:highlight>
              </a:rPr>
              <a:t>Transactions can span too many operations (no longer atomic)</a:t>
            </a:r>
          </a:p>
          <a:p>
            <a:r>
              <a:rPr lang="en-US" dirty="0">
                <a:highlight>
                  <a:srgbClr val="FFFF00"/>
                </a:highlight>
              </a:rPr>
              <a:t>Solution: spring – Hibernate integration</a:t>
            </a:r>
          </a:p>
        </p:txBody>
      </p:sp>
    </p:spTree>
    <p:extLst>
      <p:ext uri="{BB962C8B-B14F-4D97-AF65-F5344CB8AC3E}">
        <p14:creationId xmlns:p14="http://schemas.microsoft.com/office/powerpoint/2010/main" val="384761971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BF5227-7699-D196-2CCA-D36A66D12820}"/>
              </a:ext>
            </a:extLst>
          </p:cNvPr>
          <p:cNvPicPr>
            <a:picLocks noChangeAspect="1"/>
          </p:cNvPicPr>
          <p:nvPr/>
        </p:nvPicPr>
        <p:blipFill>
          <a:blip r:embed="rId2"/>
          <a:stretch>
            <a:fillRect/>
          </a:stretch>
        </p:blipFill>
        <p:spPr>
          <a:xfrm>
            <a:off x="4938379" y="2743200"/>
            <a:ext cx="6595894" cy="3651298"/>
          </a:xfrm>
          <a:prstGeom prst="rect">
            <a:avLst/>
          </a:prstGeom>
        </p:spPr>
      </p:pic>
      <p:pic>
        <p:nvPicPr>
          <p:cNvPr id="6" name="Picture 5">
            <a:extLst>
              <a:ext uri="{FF2B5EF4-FFF2-40B4-BE49-F238E27FC236}">
                <a16:creationId xmlns:a16="http://schemas.microsoft.com/office/drawing/2014/main" id="{37781A68-CC2D-7E73-616E-3821109145A7}"/>
              </a:ext>
            </a:extLst>
          </p:cNvPr>
          <p:cNvPicPr>
            <a:picLocks noChangeAspect="1"/>
          </p:cNvPicPr>
          <p:nvPr/>
        </p:nvPicPr>
        <p:blipFill>
          <a:blip r:embed="rId3"/>
          <a:stretch>
            <a:fillRect/>
          </a:stretch>
        </p:blipFill>
        <p:spPr>
          <a:xfrm>
            <a:off x="425031" y="320031"/>
            <a:ext cx="5895558" cy="2054201"/>
          </a:xfrm>
          <a:prstGeom prst="rect">
            <a:avLst/>
          </a:prstGeom>
        </p:spPr>
      </p:pic>
    </p:spTree>
    <p:extLst>
      <p:ext uri="{BB962C8B-B14F-4D97-AF65-F5344CB8AC3E}">
        <p14:creationId xmlns:p14="http://schemas.microsoft.com/office/powerpoint/2010/main" val="20586371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1FD3E-5929-C0E8-A4D0-0FFDFD59C130}"/>
              </a:ext>
            </a:extLst>
          </p:cNvPr>
          <p:cNvSpPr>
            <a:spLocks noGrp="1"/>
          </p:cNvSpPr>
          <p:nvPr>
            <p:ph type="title"/>
          </p:nvPr>
        </p:nvSpPr>
        <p:spPr/>
        <p:txBody>
          <a:bodyPr/>
          <a:lstStyle/>
          <a:p>
            <a:r>
              <a:rPr lang="en-US" dirty="0"/>
              <a:t>Spring and Hibernate</a:t>
            </a:r>
          </a:p>
        </p:txBody>
      </p:sp>
      <p:sp>
        <p:nvSpPr>
          <p:cNvPr id="3" name="Content Placeholder 2">
            <a:extLst>
              <a:ext uri="{FF2B5EF4-FFF2-40B4-BE49-F238E27FC236}">
                <a16:creationId xmlns:a16="http://schemas.microsoft.com/office/drawing/2014/main" id="{3B0CE910-0ABF-ECB5-D1E9-316F9B7C6DA1}"/>
              </a:ext>
            </a:extLst>
          </p:cNvPr>
          <p:cNvSpPr>
            <a:spLocks noGrp="1"/>
          </p:cNvSpPr>
          <p:nvPr>
            <p:ph idx="1"/>
          </p:nvPr>
        </p:nvSpPr>
        <p:spPr/>
        <p:txBody>
          <a:bodyPr/>
          <a:lstStyle/>
          <a:p>
            <a:r>
              <a:rPr lang="en-US" dirty="0"/>
              <a:t>Combined features</a:t>
            </a:r>
          </a:p>
          <a:p>
            <a:pPr lvl="1"/>
            <a:r>
              <a:rPr lang="en-US" dirty="0"/>
              <a:t>One config file for both Spring and Hibernate</a:t>
            </a:r>
          </a:p>
          <a:p>
            <a:pPr lvl="1"/>
            <a:r>
              <a:rPr lang="en-US" dirty="0" err="1"/>
              <a:t>SessionFactory</a:t>
            </a:r>
            <a:r>
              <a:rPr lang="en-US" dirty="0"/>
              <a:t> becomes a Spring bean singleton</a:t>
            </a:r>
          </a:p>
          <a:p>
            <a:pPr lvl="1"/>
            <a:r>
              <a:rPr lang="en-US" dirty="0"/>
              <a:t>Project can then use full spring feature set like DI, AOP, Spring Templates</a:t>
            </a:r>
          </a:p>
          <a:p>
            <a:r>
              <a:rPr lang="en-US" dirty="0"/>
              <a:t>No longer need </a:t>
            </a:r>
            <a:r>
              <a:rPr lang="en-US" dirty="0" err="1"/>
              <a:t>HibernateUtils</a:t>
            </a:r>
            <a:endParaRPr lang="en-US" dirty="0"/>
          </a:p>
          <a:p>
            <a:pPr lvl="1"/>
            <a:r>
              <a:rPr lang="en-US" dirty="0" err="1"/>
              <a:t>SessionFactory</a:t>
            </a:r>
            <a:r>
              <a:rPr lang="en-US" dirty="0"/>
              <a:t> is created by Spring on startup</a:t>
            </a:r>
          </a:p>
          <a:p>
            <a:pPr lvl="1"/>
            <a:r>
              <a:rPr lang="en-US" dirty="0" err="1"/>
              <a:t>SessionFactory</a:t>
            </a:r>
            <a:r>
              <a:rPr lang="en-US" dirty="0"/>
              <a:t> can be easily be retrieved from Spring</a:t>
            </a:r>
          </a:p>
        </p:txBody>
      </p:sp>
    </p:spTree>
    <p:extLst>
      <p:ext uri="{BB962C8B-B14F-4D97-AF65-F5344CB8AC3E}">
        <p14:creationId xmlns:p14="http://schemas.microsoft.com/office/powerpoint/2010/main" val="40179252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0CE910-0ABF-ECB5-D1E9-316F9B7C6DA1}"/>
              </a:ext>
            </a:extLst>
          </p:cNvPr>
          <p:cNvSpPr>
            <a:spLocks noGrp="1"/>
          </p:cNvSpPr>
          <p:nvPr>
            <p:ph idx="1"/>
          </p:nvPr>
        </p:nvSpPr>
        <p:spPr>
          <a:xfrm>
            <a:off x="417095" y="673768"/>
            <a:ext cx="11357810" cy="5887453"/>
          </a:xfrm>
        </p:spPr>
        <p:txBody>
          <a:bodyPr>
            <a:normAutofit fontScale="92500" lnSpcReduction="10000"/>
          </a:bodyPr>
          <a:lstStyle/>
          <a:p>
            <a:r>
              <a:rPr lang="en-US" dirty="0"/>
              <a:t>Declarative Transaction (CMT)</a:t>
            </a:r>
          </a:p>
          <a:p>
            <a:pPr lvl="1"/>
            <a:r>
              <a:rPr lang="en-US" dirty="0"/>
              <a:t>Helps to solve our Transaction Issues</a:t>
            </a:r>
          </a:p>
          <a:p>
            <a:pPr lvl="1"/>
            <a:r>
              <a:rPr lang="en-US" dirty="0"/>
              <a:t>Spring is not a transaction Manager</a:t>
            </a:r>
          </a:p>
          <a:p>
            <a:pPr lvl="1"/>
            <a:r>
              <a:rPr lang="en-US" dirty="0"/>
              <a:t>We still need a transaction manager</a:t>
            </a:r>
          </a:p>
          <a:p>
            <a:pPr lvl="2"/>
            <a:r>
              <a:rPr lang="en-US" dirty="0"/>
              <a:t>JDBC transaction manager</a:t>
            </a:r>
          </a:p>
          <a:p>
            <a:pPr lvl="2"/>
            <a:r>
              <a:rPr lang="en-US" dirty="0"/>
              <a:t>Hibernate transaction manager</a:t>
            </a:r>
          </a:p>
          <a:p>
            <a:pPr lvl="2"/>
            <a:r>
              <a:rPr lang="en-US" dirty="0"/>
              <a:t>XA transaction manager (JTA)</a:t>
            </a:r>
          </a:p>
          <a:p>
            <a:pPr lvl="1"/>
            <a:r>
              <a:rPr lang="en-US" dirty="0">
                <a:solidFill>
                  <a:srgbClr val="FF0000"/>
                </a:solidFill>
                <a:highlight>
                  <a:srgbClr val="FFFF00"/>
                </a:highlight>
              </a:rPr>
              <a:t>Because of the </a:t>
            </a:r>
            <a:r>
              <a:rPr lang="en-US" dirty="0" err="1">
                <a:solidFill>
                  <a:srgbClr val="FF0000"/>
                </a:solidFill>
                <a:highlight>
                  <a:srgbClr val="FFFF00"/>
                </a:highlight>
              </a:rPr>
              <a:t>OpenSessionInView</a:t>
            </a:r>
            <a:r>
              <a:rPr lang="en-US" dirty="0">
                <a:solidFill>
                  <a:srgbClr val="FF0000"/>
                </a:solidFill>
                <a:highlight>
                  <a:srgbClr val="FFFF00"/>
                </a:highlight>
              </a:rPr>
              <a:t> filter our transaction was demarcated in the UI layer thus making it possible to span more than one unit of work</a:t>
            </a:r>
          </a:p>
          <a:p>
            <a:r>
              <a:rPr lang="en-US" dirty="0"/>
              <a:t>Spring transactions</a:t>
            </a:r>
          </a:p>
          <a:p>
            <a:pPr lvl="1"/>
            <a:r>
              <a:rPr lang="en-US" dirty="0"/>
              <a:t>Lets you specify that service level methods should always execute in their own transaction</a:t>
            </a:r>
          </a:p>
          <a:p>
            <a:pPr lvl="2"/>
            <a:r>
              <a:rPr lang="en-US" dirty="0"/>
              <a:t>Thus ensuring transactions only span a single UOW</a:t>
            </a:r>
          </a:p>
          <a:p>
            <a:pPr lvl="2"/>
            <a:r>
              <a:rPr lang="en-US" dirty="0"/>
              <a:t>Specify that DAO methods always already expect an existing transaction</a:t>
            </a:r>
          </a:p>
          <a:p>
            <a:pPr lvl="2"/>
            <a:r>
              <a:rPr lang="en-US" dirty="0"/>
              <a:t>Ensuring that they are never called without transaction</a:t>
            </a:r>
          </a:p>
          <a:p>
            <a:r>
              <a:rPr lang="en-US" dirty="0">
                <a:highlight>
                  <a:srgbClr val="FFFF00"/>
                </a:highlight>
              </a:rPr>
              <a:t>@Transactional(propagation=Propagation.REQUIRES_NEW, </a:t>
            </a:r>
            <a:r>
              <a:rPr lang="en-US" dirty="0" err="1">
                <a:highlight>
                  <a:srgbClr val="FFFF00"/>
                </a:highlight>
              </a:rPr>
              <a:t>readOnly</a:t>
            </a:r>
            <a:r>
              <a:rPr lang="en-US" dirty="0">
                <a:highlight>
                  <a:srgbClr val="FFFF00"/>
                </a:highlight>
              </a:rPr>
              <a:t>=true)</a:t>
            </a:r>
          </a:p>
          <a:p>
            <a:r>
              <a:rPr lang="en-US" dirty="0">
                <a:highlight>
                  <a:srgbClr val="FFFF00"/>
                </a:highlight>
              </a:rPr>
              <a:t>@ Transactional(propagation=</a:t>
            </a:r>
            <a:r>
              <a:rPr lang="en-US" dirty="0" err="1">
                <a:highlight>
                  <a:srgbClr val="FFFF00"/>
                </a:highlight>
              </a:rPr>
              <a:t>Propagation.MANDATORY</a:t>
            </a:r>
            <a:r>
              <a:rPr lang="en-US" dirty="0">
                <a:highlight>
                  <a:srgbClr val="FFFF00"/>
                </a:highlight>
              </a:rPr>
              <a:t>) </a:t>
            </a:r>
          </a:p>
        </p:txBody>
      </p:sp>
    </p:spTree>
    <p:extLst>
      <p:ext uri="{BB962C8B-B14F-4D97-AF65-F5344CB8AC3E}">
        <p14:creationId xmlns:p14="http://schemas.microsoft.com/office/powerpoint/2010/main" val="330353943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CD8CD5-3F4B-3BCE-039E-2F60EF7CF77E}"/>
              </a:ext>
            </a:extLst>
          </p:cNvPr>
          <p:cNvPicPr>
            <a:picLocks noChangeAspect="1"/>
          </p:cNvPicPr>
          <p:nvPr/>
        </p:nvPicPr>
        <p:blipFill>
          <a:blip r:embed="rId2"/>
          <a:stretch>
            <a:fillRect/>
          </a:stretch>
        </p:blipFill>
        <p:spPr>
          <a:xfrm>
            <a:off x="496629" y="703312"/>
            <a:ext cx="5211198" cy="2537194"/>
          </a:xfrm>
          <a:prstGeom prst="rect">
            <a:avLst/>
          </a:prstGeom>
        </p:spPr>
      </p:pic>
      <p:pic>
        <p:nvPicPr>
          <p:cNvPr id="6" name="Picture 5">
            <a:extLst>
              <a:ext uri="{FF2B5EF4-FFF2-40B4-BE49-F238E27FC236}">
                <a16:creationId xmlns:a16="http://schemas.microsoft.com/office/drawing/2014/main" id="{23FC0322-1114-B268-4787-723D7041DD24}"/>
              </a:ext>
            </a:extLst>
          </p:cNvPr>
          <p:cNvPicPr>
            <a:picLocks noChangeAspect="1"/>
          </p:cNvPicPr>
          <p:nvPr/>
        </p:nvPicPr>
        <p:blipFill>
          <a:blip r:embed="rId3"/>
          <a:stretch>
            <a:fillRect/>
          </a:stretch>
        </p:blipFill>
        <p:spPr>
          <a:xfrm>
            <a:off x="5935578" y="2727189"/>
            <a:ext cx="6008653" cy="3786083"/>
          </a:xfrm>
          <a:prstGeom prst="rect">
            <a:avLst/>
          </a:prstGeom>
        </p:spPr>
      </p:pic>
    </p:spTree>
    <p:extLst>
      <p:ext uri="{BB962C8B-B14F-4D97-AF65-F5344CB8AC3E}">
        <p14:creationId xmlns:p14="http://schemas.microsoft.com/office/powerpoint/2010/main" val="1611223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1854B-A6E1-4513-A843-FCF9FDF792B8}"/>
              </a:ext>
            </a:extLst>
          </p:cNvPr>
          <p:cNvSpPr>
            <a:spLocks noGrp="1"/>
          </p:cNvSpPr>
          <p:nvPr>
            <p:ph type="title"/>
          </p:nvPr>
        </p:nvSpPr>
        <p:spPr>
          <a:xfrm>
            <a:off x="838200" y="365125"/>
            <a:ext cx="9531096" cy="814451"/>
          </a:xfrm>
        </p:spPr>
        <p:txBody>
          <a:bodyPr/>
          <a:lstStyle/>
          <a:p>
            <a:r>
              <a:rPr lang="en-US" dirty="0"/>
              <a:t>Model Annotations</a:t>
            </a:r>
          </a:p>
        </p:txBody>
      </p:sp>
      <p:pic>
        <p:nvPicPr>
          <p:cNvPr id="5" name="Picture 4">
            <a:extLst>
              <a:ext uri="{FF2B5EF4-FFF2-40B4-BE49-F238E27FC236}">
                <a16:creationId xmlns:a16="http://schemas.microsoft.com/office/drawing/2014/main" id="{DE13BFE0-76CF-416B-BD72-DE63E92CD8D3}"/>
              </a:ext>
            </a:extLst>
          </p:cNvPr>
          <p:cNvPicPr>
            <a:picLocks noChangeAspect="1"/>
          </p:cNvPicPr>
          <p:nvPr/>
        </p:nvPicPr>
        <p:blipFill>
          <a:blip r:embed="rId2"/>
          <a:stretch>
            <a:fillRect/>
          </a:stretch>
        </p:blipFill>
        <p:spPr>
          <a:xfrm>
            <a:off x="930142" y="1295215"/>
            <a:ext cx="5997460" cy="4267570"/>
          </a:xfrm>
          <a:prstGeom prst="rect">
            <a:avLst/>
          </a:prstGeom>
        </p:spPr>
      </p:pic>
    </p:spTree>
    <p:extLst>
      <p:ext uri="{BB962C8B-B14F-4D97-AF65-F5344CB8AC3E}">
        <p14:creationId xmlns:p14="http://schemas.microsoft.com/office/powerpoint/2010/main" val="390926872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4E375-0DCE-FF82-6EE5-BEE590D95644}"/>
              </a:ext>
            </a:extLst>
          </p:cNvPr>
          <p:cNvSpPr>
            <a:spLocks noGrp="1"/>
          </p:cNvSpPr>
          <p:nvPr>
            <p:ph type="title"/>
          </p:nvPr>
        </p:nvSpPr>
        <p:spPr/>
        <p:txBody>
          <a:bodyPr/>
          <a:lstStyle/>
          <a:p>
            <a:r>
              <a:rPr lang="en-US" dirty="0"/>
              <a:t>Spring Transactions</a:t>
            </a:r>
          </a:p>
        </p:txBody>
      </p:sp>
      <p:sp>
        <p:nvSpPr>
          <p:cNvPr id="3" name="Content Placeholder 2">
            <a:extLst>
              <a:ext uri="{FF2B5EF4-FFF2-40B4-BE49-F238E27FC236}">
                <a16:creationId xmlns:a16="http://schemas.microsoft.com/office/drawing/2014/main" id="{2A20FE63-E2E6-3910-FFAA-7A0BE1D03031}"/>
              </a:ext>
            </a:extLst>
          </p:cNvPr>
          <p:cNvSpPr>
            <a:spLocks noGrp="1"/>
          </p:cNvSpPr>
          <p:nvPr>
            <p:ph idx="1"/>
          </p:nvPr>
        </p:nvSpPr>
        <p:spPr>
          <a:xfrm>
            <a:off x="401052" y="1825625"/>
            <a:ext cx="11454063" cy="4667250"/>
          </a:xfrm>
        </p:spPr>
        <p:txBody>
          <a:bodyPr/>
          <a:lstStyle/>
          <a:p>
            <a:r>
              <a:rPr lang="en-US" dirty="0"/>
              <a:t>A Transaction is a unit of work (ACID)</a:t>
            </a:r>
          </a:p>
          <a:p>
            <a:pPr lvl="1"/>
            <a:r>
              <a:rPr lang="en-US" dirty="0"/>
              <a:t>Atomic: considered as a single unit that is either the entire success or entire fail</a:t>
            </a:r>
          </a:p>
          <a:p>
            <a:pPr lvl="1"/>
            <a:r>
              <a:rPr lang="en-US" dirty="0"/>
              <a:t>Consistency: from one consistent state to another consistent state</a:t>
            </a:r>
          </a:p>
          <a:p>
            <a:pPr lvl="1"/>
            <a:r>
              <a:rPr lang="en-US" dirty="0"/>
              <a:t>Isolated: Data in transaction cannot be changed from another concurrent processes</a:t>
            </a:r>
          </a:p>
          <a:p>
            <a:pPr lvl="1"/>
            <a:r>
              <a:rPr lang="en-US" dirty="0"/>
              <a:t>Durable: Once committed changes are persistent</a:t>
            </a:r>
          </a:p>
          <a:p>
            <a:r>
              <a:rPr lang="en-US" dirty="0"/>
              <a:t>Transaction Choices</a:t>
            </a:r>
          </a:p>
          <a:p>
            <a:pPr lvl="1"/>
            <a:r>
              <a:rPr lang="en-US" dirty="0"/>
              <a:t>Local or global transaction </a:t>
            </a:r>
            <a:r>
              <a:rPr lang="en-US" dirty="0">
                <a:sym typeface="Wingdings" panose="05000000000000000000" pitchFamily="2" charset="2"/>
              </a:rPr>
              <a:t> Do not use global transactions</a:t>
            </a:r>
          </a:p>
          <a:p>
            <a:pPr lvl="1"/>
            <a:r>
              <a:rPr lang="en-US" dirty="0">
                <a:sym typeface="Wingdings" panose="05000000000000000000" pitchFamily="2" charset="2"/>
              </a:rPr>
              <a:t>Transaction Isolation Level</a:t>
            </a:r>
          </a:p>
          <a:p>
            <a:pPr lvl="1"/>
            <a:r>
              <a:rPr lang="en-US" dirty="0">
                <a:sym typeface="Wingdings" panose="05000000000000000000" pitchFamily="2" charset="2"/>
              </a:rPr>
              <a:t>Transaction Propagation</a:t>
            </a:r>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15233463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20FE63-E2E6-3910-FFAA-7A0BE1D03031}"/>
              </a:ext>
            </a:extLst>
          </p:cNvPr>
          <p:cNvSpPr>
            <a:spLocks noGrp="1"/>
          </p:cNvSpPr>
          <p:nvPr>
            <p:ph idx="1"/>
          </p:nvPr>
        </p:nvSpPr>
        <p:spPr>
          <a:xfrm>
            <a:off x="352926" y="561474"/>
            <a:ext cx="11502189" cy="5931401"/>
          </a:xfrm>
        </p:spPr>
        <p:txBody>
          <a:bodyPr>
            <a:normAutofit lnSpcReduction="10000"/>
          </a:bodyPr>
          <a:lstStyle/>
          <a:p>
            <a:r>
              <a:rPr lang="en-US" dirty="0"/>
              <a:t>Local Transactions</a:t>
            </a:r>
          </a:p>
          <a:p>
            <a:pPr lvl="1"/>
            <a:r>
              <a:rPr lang="en-US" dirty="0"/>
              <a:t>Use a single transactional resources (database, message bus)</a:t>
            </a:r>
          </a:p>
          <a:p>
            <a:pPr lvl="1"/>
            <a:r>
              <a:rPr lang="en-US" dirty="0"/>
              <a:t>Transactions are managed by DB and hence they are simple and fast</a:t>
            </a:r>
          </a:p>
          <a:p>
            <a:r>
              <a:rPr lang="en-US" dirty="0"/>
              <a:t>Global Transactions</a:t>
            </a:r>
          </a:p>
          <a:p>
            <a:pPr lvl="1"/>
            <a:r>
              <a:rPr lang="en-US" dirty="0"/>
              <a:t>Transactions that span or access multiple transactional resources</a:t>
            </a:r>
          </a:p>
          <a:p>
            <a:pPr lvl="2"/>
            <a:r>
              <a:rPr lang="en-US" dirty="0"/>
              <a:t>Such as databases</a:t>
            </a:r>
          </a:p>
          <a:p>
            <a:pPr lvl="2"/>
            <a:r>
              <a:rPr lang="en-US" dirty="0"/>
              <a:t>More common in enterprise applications</a:t>
            </a:r>
          </a:p>
          <a:p>
            <a:pPr lvl="2"/>
            <a:r>
              <a:rPr lang="en-US" dirty="0"/>
              <a:t>Also called XA transactions (that is single transaction accessing multiple resources)</a:t>
            </a:r>
          </a:p>
          <a:p>
            <a:pPr lvl="2"/>
            <a:r>
              <a:rPr lang="en-US" dirty="0">
                <a:highlight>
                  <a:srgbClr val="FFFF00"/>
                </a:highlight>
              </a:rPr>
              <a:t>XA transaction is also called two phase commit protocol that is natively support by many databases</a:t>
            </a:r>
          </a:p>
          <a:p>
            <a:pPr lvl="1"/>
            <a:r>
              <a:rPr lang="en-US" dirty="0"/>
              <a:t>Transaction Manager</a:t>
            </a:r>
          </a:p>
          <a:p>
            <a:pPr lvl="2"/>
            <a:r>
              <a:rPr lang="en-US" dirty="0"/>
              <a:t>Global transactions have to be managed on the application side to coordinate resources which is done by transaction manager</a:t>
            </a:r>
          </a:p>
          <a:p>
            <a:pPr lvl="2"/>
            <a:r>
              <a:rPr lang="en-US" dirty="0"/>
              <a:t>Is a standard java Transaction API (JTA) interface</a:t>
            </a:r>
          </a:p>
          <a:p>
            <a:pPr lvl="2"/>
            <a:r>
              <a:rPr lang="en-US" dirty="0"/>
              <a:t>Is a part of Java EE application server</a:t>
            </a:r>
          </a:p>
          <a:p>
            <a:pPr lvl="1"/>
            <a:r>
              <a:rPr lang="en-US" dirty="0"/>
              <a:t>2 Phase commit (success)</a:t>
            </a:r>
          </a:p>
          <a:p>
            <a:pPr lvl="1"/>
            <a:r>
              <a:rPr lang="en-US" dirty="0"/>
              <a:t>2 Phase commit (failure)</a:t>
            </a:r>
          </a:p>
          <a:p>
            <a:pPr lvl="1"/>
            <a:endParaRPr lang="en-US" dirty="0"/>
          </a:p>
        </p:txBody>
      </p:sp>
    </p:spTree>
    <p:extLst>
      <p:ext uri="{BB962C8B-B14F-4D97-AF65-F5344CB8AC3E}">
        <p14:creationId xmlns:p14="http://schemas.microsoft.com/office/powerpoint/2010/main" val="3140421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20FE63-E2E6-3910-FFAA-7A0BE1D03031}"/>
              </a:ext>
            </a:extLst>
          </p:cNvPr>
          <p:cNvSpPr>
            <a:spLocks noGrp="1"/>
          </p:cNvSpPr>
          <p:nvPr>
            <p:ph idx="1"/>
          </p:nvPr>
        </p:nvSpPr>
        <p:spPr>
          <a:xfrm>
            <a:off x="352926" y="561474"/>
            <a:ext cx="11502189" cy="5931401"/>
          </a:xfrm>
        </p:spPr>
        <p:txBody>
          <a:bodyPr>
            <a:normAutofit/>
          </a:bodyPr>
          <a:lstStyle/>
          <a:p>
            <a:r>
              <a:rPr lang="en-US" dirty="0"/>
              <a:t>Characteristics of XA transactions</a:t>
            </a:r>
          </a:p>
          <a:p>
            <a:pPr lvl="1"/>
            <a:r>
              <a:rPr lang="en-US" dirty="0"/>
              <a:t>2 phase commit</a:t>
            </a:r>
          </a:p>
          <a:p>
            <a:pPr lvl="2"/>
            <a:r>
              <a:rPr lang="en-US" dirty="0"/>
              <a:t>Does not guarantee that nothing can go wrong</a:t>
            </a:r>
          </a:p>
          <a:p>
            <a:pPr lvl="2"/>
            <a:r>
              <a:rPr lang="en-US" dirty="0"/>
              <a:t>Is slow – multiple remote connections</a:t>
            </a:r>
          </a:p>
          <a:p>
            <a:pPr lvl="1"/>
            <a:r>
              <a:rPr lang="en-US" dirty="0"/>
              <a:t>Transactional resources become dependent on each other</a:t>
            </a:r>
          </a:p>
          <a:p>
            <a:pPr lvl="2"/>
            <a:r>
              <a:rPr lang="en-US" dirty="0"/>
              <a:t>Need to keep lock until ALL resources are finished</a:t>
            </a:r>
          </a:p>
          <a:p>
            <a:pPr lvl="2"/>
            <a:r>
              <a:rPr lang="en-US" dirty="0"/>
              <a:t>Thus decreasing performance</a:t>
            </a:r>
          </a:p>
          <a:p>
            <a:r>
              <a:rPr lang="en-US" dirty="0"/>
              <a:t>Isolation Levels</a:t>
            </a:r>
          </a:p>
          <a:p>
            <a:pPr lvl="1"/>
            <a:r>
              <a:rPr lang="en-US" dirty="0"/>
              <a:t>Proper full isolation level is expensive to product</a:t>
            </a:r>
          </a:p>
          <a:p>
            <a:pPr lvl="1"/>
            <a:r>
              <a:rPr lang="en-US" dirty="0"/>
              <a:t>Isolation is often relaxed to increase </a:t>
            </a:r>
            <a:r>
              <a:rPr lang="en-US" dirty="0" err="1"/>
              <a:t>db</a:t>
            </a:r>
            <a:r>
              <a:rPr lang="en-US" dirty="0"/>
              <a:t> speed</a:t>
            </a:r>
          </a:p>
          <a:p>
            <a:pPr lvl="1"/>
            <a:r>
              <a:rPr lang="en-US" dirty="0"/>
              <a:t>ANSI SQL defines four isolation levels</a:t>
            </a:r>
          </a:p>
          <a:p>
            <a:pPr lvl="2"/>
            <a:r>
              <a:rPr lang="en-US" dirty="0"/>
              <a:t>Read uncommit </a:t>
            </a:r>
            <a:r>
              <a:rPr lang="en-US" dirty="0">
                <a:sym typeface="Wingdings" panose="05000000000000000000" pitchFamily="2" charset="2"/>
              </a:rPr>
              <a:t> read commit Repeatable Read  serializable</a:t>
            </a:r>
          </a:p>
          <a:p>
            <a:pPr lvl="2"/>
            <a:r>
              <a:rPr lang="en-US" dirty="0">
                <a:sym typeface="Wingdings" panose="05000000000000000000" pitchFamily="2" charset="2"/>
              </a:rPr>
              <a:t>Weaker, faster  stronger, slower</a:t>
            </a:r>
          </a:p>
          <a:p>
            <a:pPr lvl="1"/>
            <a:r>
              <a:rPr lang="en-US" dirty="0">
                <a:sym typeface="Wingdings" panose="05000000000000000000" pitchFamily="2" charset="2"/>
              </a:rPr>
              <a:t>Most DB default to Read Committed</a:t>
            </a:r>
          </a:p>
          <a:p>
            <a:pPr lvl="1"/>
            <a:r>
              <a:rPr lang="en-US" dirty="0">
                <a:sym typeface="Wingdings" panose="05000000000000000000" pitchFamily="2" charset="2"/>
              </a:rPr>
              <a:t>Only serializable fully isolates a transaction from concurrency issues  </a:t>
            </a:r>
            <a:endParaRPr lang="en-US" dirty="0"/>
          </a:p>
        </p:txBody>
      </p:sp>
    </p:spTree>
    <p:extLst>
      <p:ext uri="{BB962C8B-B14F-4D97-AF65-F5344CB8AC3E}">
        <p14:creationId xmlns:p14="http://schemas.microsoft.com/office/powerpoint/2010/main" val="11389103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C2008F-2CD3-D3F9-82F5-DADCA9B39A6E}"/>
              </a:ext>
            </a:extLst>
          </p:cNvPr>
          <p:cNvPicPr>
            <a:picLocks noChangeAspect="1"/>
          </p:cNvPicPr>
          <p:nvPr/>
        </p:nvPicPr>
        <p:blipFill>
          <a:blip r:embed="rId2"/>
          <a:stretch>
            <a:fillRect/>
          </a:stretch>
        </p:blipFill>
        <p:spPr>
          <a:xfrm>
            <a:off x="363679" y="284424"/>
            <a:ext cx="6645216" cy="4740051"/>
          </a:xfrm>
          <a:prstGeom prst="rect">
            <a:avLst/>
          </a:prstGeom>
        </p:spPr>
      </p:pic>
    </p:spTree>
    <p:extLst>
      <p:ext uri="{BB962C8B-B14F-4D97-AF65-F5344CB8AC3E}">
        <p14:creationId xmlns:p14="http://schemas.microsoft.com/office/powerpoint/2010/main" val="167268611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20FE63-E2E6-3910-FFAA-7A0BE1D03031}"/>
              </a:ext>
            </a:extLst>
          </p:cNvPr>
          <p:cNvSpPr>
            <a:spLocks noGrp="1"/>
          </p:cNvSpPr>
          <p:nvPr>
            <p:ph idx="1"/>
          </p:nvPr>
        </p:nvSpPr>
        <p:spPr>
          <a:xfrm>
            <a:off x="352926" y="561474"/>
            <a:ext cx="11502189" cy="5931401"/>
          </a:xfrm>
        </p:spPr>
        <p:txBody>
          <a:bodyPr>
            <a:normAutofit fontScale="85000" lnSpcReduction="20000"/>
          </a:bodyPr>
          <a:lstStyle/>
          <a:p>
            <a:r>
              <a:rPr lang="en-US" dirty="0"/>
              <a:t>Read Uncommitted</a:t>
            </a:r>
          </a:p>
          <a:p>
            <a:pPr lvl="1"/>
            <a:r>
              <a:rPr lang="en-US" dirty="0"/>
              <a:t>Transactions can read uncommitted updates made by other transactions</a:t>
            </a:r>
          </a:p>
          <a:p>
            <a:pPr lvl="1"/>
            <a:r>
              <a:rPr lang="en-US" dirty="0"/>
              <a:t>Violates ACID properties</a:t>
            </a:r>
          </a:p>
          <a:p>
            <a:pPr lvl="1"/>
            <a:r>
              <a:rPr lang="en-US" dirty="0"/>
              <a:t>Not supported by many database vendors</a:t>
            </a:r>
          </a:p>
          <a:p>
            <a:pPr lvl="1"/>
            <a:r>
              <a:rPr lang="en-US" dirty="0"/>
              <a:t>Do not use this level of isolation in a multithread system</a:t>
            </a:r>
          </a:p>
          <a:p>
            <a:r>
              <a:rPr lang="en-US" dirty="0"/>
              <a:t>Read Committed</a:t>
            </a:r>
          </a:p>
          <a:p>
            <a:pPr lvl="1"/>
            <a:r>
              <a:rPr lang="en-US" dirty="0"/>
              <a:t>Allow multiple transactions to access the same data but hides non-committed data from other transactions</a:t>
            </a:r>
          </a:p>
          <a:p>
            <a:pPr lvl="1"/>
            <a:r>
              <a:rPr lang="en-US" dirty="0"/>
              <a:t>Default setting for most DB</a:t>
            </a:r>
          </a:p>
          <a:p>
            <a:pPr lvl="1"/>
            <a:r>
              <a:rPr lang="en-US" dirty="0"/>
              <a:t>Some delays caused by write locks</a:t>
            </a:r>
          </a:p>
          <a:p>
            <a:pPr lvl="1"/>
            <a:r>
              <a:rPr lang="en-US" dirty="0"/>
              <a:t>Unrepeatable reads problems</a:t>
            </a:r>
          </a:p>
          <a:p>
            <a:pPr lvl="1"/>
            <a:r>
              <a:rPr lang="en-US" dirty="0"/>
              <a:t>Isolation Loss</a:t>
            </a:r>
          </a:p>
          <a:p>
            <a:pPr lvl="2"/>
            <a:r>
              <a:rPr lang="en-US" dirty="0"/>
              <a:t>Read committed can read data that is newly committed during the transactions can cause</a:t>
            </a:r>
          </a:p>
          <a:p>
            <a:pPr lvl="3"/>
            <a:r>
              <a:rPr lang="en-US" dirty="0">
                <a:highlight>
                  <a:srgbClr val="FF0000"/>
                </a:highlight>
              </a:rPr>
              <a:t>Unrepeatable read: If a row is read twice during a transaction, the second read might give different data because of concurrent updates</a:t>
            </a:r>
          </a:p>
          <a:p>
            <a:pPr lvl="3"/>
            <a:r>
              <a:rPr lang="en-US" dirty="0">
                <a:highlight>
                  <a:srgbClr val="FF0000"/>
                </a:highlight>
              </a:rPr>
              <a:t>Phantom Read: if the same select is executed twice then second query can give more result</a:t>
            </a:r>
          </a:p>
          <a:p>
            <a:r>
              <a:rPr lang="en-US" dirty="0"/>
              <a:t>Repeatable Read</a:t>
            </a:r>
          </a:p>
          <a:p>
            <a:pPr lvl="1"/>
            <a:r>
              <a:rPr lang="en-US" dirty="0"/>
              <a:t>Once a value is read within a transaction, all sub-sequent reads will return the same result. This is done by maintain additional read lock on top of previous lock</a:t>
            </a:r>
          </a:p>
          <a:p>
            <a:pPr lvl="1"/>
            <a:r>
              <a:rPr lang="en-US" dirty="0"/>
              <a:t>Read both read and write locks for the duration of the transaction</a:t>
            </a:r>
          </a:p>
          <a:p>
            <a:pPr lvl="1"/>
            <a:r>
              <a:rPr lang="en-US" dirty="0">
                <a:highlight>
                  <a:srgbClr val="FF0000"/>
                </a:highlight>
              </a:rPr>
              <a:t>Can still get phantom read (insertion) problems</a:t>
            </a:r>
          </a:p>
          <a:p>
            <a:pPr lvl="1"/>
            <a:endParaRPr lang="en-US" dirty="0"/>
          </a:p>
        </p:txBody>
      </p:sp>
    </p:spTree>
    <p:extLst>
      <p:ext uri="{BB962C8B-B14F-4D97-AF65-F5344CB8AC3E}">
        <p14:creationId xmlns:p14="http://schemas.microsoft.com/office/powerpoint/2010/main" val="28442691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20FE63-E2E6-3910-FFAA-7A0BE1D03031}"/>
              </a:ext>
            </a:extLst>
          </p:cNvPr>
          <p:cNvSpPr>
            <a:spLocks noGrp="1"/>
          </p:cNvSpPr>
          <p:nvPr>
            <p:ph idx="1"/>
          </p:nvPr>
        </p:nvSpPr>
        <p:spPr>
          <a:xfrm>
            <a:off x="352926" y="561474"/>
            <a:ext cx="11502189" cy="5931401"/>
          </a:xfrm>
        </p:spPr>
        <p:txBody>
          <a:bodyPr>
            <a:normAutofit fontScale="92500" lnSpcReduction="20000"/>
          </a:bodyPr>
          <a:lstStyle/>
          <a:p>
            <a:r>
              <a:rPr lang="en-US" dirty="0"/>
              <a:t>Serializable</a:t>
            </a:r>
          </a:p>
          <a:p>
            <a:pPr lvl="1"/>
            <a:r>
              <a:rPr lang="en-US" dirty="0"/>
              <a:t>Ensures complete isolation from change, as if all transactions were executed in a serial manner</a:t>
            </a:r>
          </a:p>
          <a:p>
            <a:pPr lvl="2"/>
            <a:r>
              <a:rPr lang="en-US" dirty="0">
                <a:highlight>
                  <a:srgbClr val="FF0000"/>
                </a:highlight>
              </a:rPr>
              <a:t>Concurrent reads are still possible</a:t>
            </a:r>
          </a:p>
          <a:p>
            <a:pPr lvl="2"/>
            <a:r>
              <a:rPr lang="en-US" dirty="0">
                <a:highlight>
                  <a:srgbClr val="FF0000"/>
                </a:highlight>
              </a:rPr>
              <a:t>Many locks means low performance</a:t>
            </a:r>
          </a:p>
          <a:p>
            <a:pPr lvl="2"/>
            <a:r>
              <a:rPr lang="en-US" dirty="0">
                <a:highlight>
                  <a:srgbClr val="FF0000"/>
                </a:highlight>
              </a:rPr>
              <a:t>Due to many locks there is more changes of deadlocks</a:t>
            </a:r>
          </a:p>
          <a:p>
            <a:r>
              <a:rPr lang="en-US" dirty="0"/>
              <a:t>Transaction Propagation</a:t>
            </a:r>
          </a:p>
          <a:p>
            <a:pPr lvl="1"/>
            <a:r>
              <a:rPr lang="en-US" dirty="0">
                <a:highlight>
                  <a:srgbClr val="FF0000"/>
                </a:highlight>
              </a:rPr>
              <a:t>Defines interaction between transactions and method calls</a:t>
            </a:r>
          </a:p>
          <a:p>
            <a:pPr lvl="2"/>
            <a:r>
              <a:rPr lang="en-US" dirty="0"/>
              <a:t>Goal of TX is to make atomicity in global transactions</a:t>
            </a:r>
          </a:p>
          <a:p>
            <a:pPr lvl="2"/>
            <a:r>
              <a:rPr lang="en-US" dirty="0"/>
              <a:t>Normally any method called between a </a:t>
            </a:r>
            <a:r>
              <a:rPr lang="en-US" dirty="0" err="1"/>
              <a:t>begintransaction</a:t>
            </a:r>
            <a:r>
              <a:rPr lang="en-US" dirty="0"/>
              <a:t>() and commit() is part of TX</a:t>
            </a:r>
          </a:p>
          <a:p>
            <a:pPr lvl="2"/>
            <a:r>
              <a:rPr lang="en-US" dirty="0"/>
              <a:t>A TX created for </a:t>
            </a:r>
            <a:r>
              <a:rPr lang="en-US" dirty="0" err="1"/>
              <a:t>transferFunds</a:t>
            </a:r>
            <a:r>
              <a:rPr lang="en-US" dirty="0"/>
              <a:t>() will automatically  propagates to both withdraw() and deposit()</a:t>
            </a:r>
          </a:p>
          <a:p>
            <a:pPr lvl="1"/>
            <a:r>
              <a:rPr lang="en-US" dirty="0"/>
              <a:t>Types of propagation options</a:t>
            </a:r>
          </a:p>
          <a:p>
            <a:pPr lvl="2"/>
            <a:r>
              <a:rPr lang="en-US" dirty="0"/>
              <a:t>REQUIRED</a:t>
            </a:r>
          </a:p>
          <a:p>
            <a:pPr lvl="2"/>
            <a:r>
              <a:rPr lang="en-US" dirty="0"/>
              <a:t>REQUIRED_NEW</a:t>
            </a:r>
          </a:p>
          <a:p>
            <a:pPr lvl="2"/>
            <a:r>
              <a:rPr lang="en-US" dirty="0"/>
              <a:t>MANDATORY</a:t>
            </a:r>
          </a:p>
          <a:p>
            <a:pPr lvl="2"/>
            <a:r>
              <a:rPr lang="en-US" dirty="0"/>
              <a:t>NESTED</a:t>
            </a:r>
          </a:p>
          <a:p>
            <a:pPr lvl="2"/>
            <a:r>
              <a:rPr lang="en-US" dirty="0"/>
              <a:t>SUPPORTS</a:t>
            </a:r>
          </a:p>
          <a:p>
            <a:pPr lvl="2"/>
            <a:r>
              <a:rPr lang="en-US" dirty="0"/>
              <a:t>NOT_SUPPORTED</a:t>
            </a:r>
          </a:p>
          <a:p>
            <a:pPr lvl="2"/>
            <a:r>
              <a:rPr lang="en-US" dirty="0"/>
              <a:t>NEVER</a:t>
            </a:r>
          </a:p>
        </p:txBody>
      </p:sp>
    </p:spTree>
    <p:extLst>
      <p:ext uri="{BB962C8B-B14F-4D97-AF65-F5344CB8AC3E}">
        <p14:creationId xmlns:p14="http://schemas.microsoft.com/office/powerpoint/2010/main" val="325456334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20FE63-E2E6-3910-FFAA-7A0BE1D03031}"/>
              </a:ext>
            </a:extLst>
          </p:cNvPr>
          <p:cNvSpPr>
            <a:spLocks noGrp="1"/>
          </p:cNvSpPr>
          <p:nvPr>
            <p:ph idx="1"/>
          </p:nvPr>
        </p:nvSpPr>
        <p:spPr>
          <a:xfrm>
            <a:off x="352926" y="561474"/>
            <a:ext cx="11502189" cy="5931401"/>
          </a:xfrm>
        </p:spPr>
        <p:txBody>
          <a:bodyPr>
            <a:normAutofit/>
          </a:bodyPr>
          <a:lstStyle/>
          <a:p>
            <a:r>
              <a:rPr lang="en-US" dirty="0"/>
              <a:t>Propagation: REQUIRED</a:t>
            </a:r>
          </a:p>
          <a:p>
            <a:pPr lvl="1"/>
            <a:r>
              <a:rPr lang="en-US" dirty="0"/>
              <a:t>If the calling methods M1() runs in a Transaction T1 then method M2() joins the same transaction T1</a:t>
            </a:r>
          </a:p>
          <a:p>
            <a:pPr lvl="1"/>
            <a:r>
              <a:rPr lang="en-US" dirty="0"/>
              <a:t>If the calling methods M1() does not run in a Transaction then method M2() runs in a new created transaction T1</a:t>
            </a:r>
          </a:p>
          <a:p>
            <a:r>
              <a:rPr lang="en-US" dirty="0">
                <a:highlight>
                  <a:srgbClr val="FFFF00"/>
                </a:highlight>
              </a:rPr>
              <a:t>Propagation: REQUIRES_NEW (More problematic as T1 is suspended on calling)</a:t>
            </a:r>
          </a:p>
          <a:p>
            <a:pPr lvl="1"/>
            <a:r>
              <a:rPr lang="en-US" dirty="0"/>
              <a:t>If the calling methods M1() runs in a Transaction T1 then method M2() runs in a new transaction T2</a:t>
            </a:r>
          </a:p>
          <a:p>
            <a:pPr lvl="1"/>
            <a:r>
              <a:rPr lang="en-US" dirty="0"/>
              <a:t>If the calling methods M1() does not run in a Transaction then method M2() runs in a new created transaction T1</a:t>
            </a:r>
          </a:p>
          <a:p>
            <a:r>
              <a:rPr lang="en-US" dirty="0"/>
              <a:t>Propagation: MANDATORY</a:t>
            </a:r>
          </a:p>
          <a:p>
            <a:pPr lvl="1"/>
            <a:r>
              <a:rPr lang="en-US" dirty="0"/>
              <a:t>If the calling method m1() runs in a transaction T1, then method m2() joins the same transaction T1</a:t>
            </a:r>
          </a:p>
          <a:p>
            <a:pPr lvl="1"/>
            <a:r>
              <a:rPr lang="en-US" dirty="0"/>
              <a:t>If the calling method m1() does not run in a transaction , an exception is thrown </a:t>
            </a:r>
          </a:p>
          <a:p>
            <a:pPr lvl="1"/>
            <a:endParaRPr lang="en-US" dirty="0"/>
          </a:p>
          <a:p>
            <a:pPr lvl="1"/>
            <a:endParaRPr lang="en-US" dirty="0"/>
          </a:p>
        </p:txBody>
      </p:sp>
    </p:spTree>
    <p:extLst>
      <p:ext uri="{BB962C8B-B14F-4D97-AF65-F5344CB8AC3E}">
        <p14:creationId xmlns:p14="http://schemas.microsoft.com/office/powerpoint/2010/main" val="8564964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20FE63-E2E6-3910-FFAA-7A0BE1D03031}"/>
              </a:ext>
            </a:extLst>
          </p:cNvPr>
          <p:cNvSpPr>
            <a:spLocks noGrp="1"/>
          </p:cNvSpPr>
          <p:nvPr>
            <p:ph idx="1"/>
          </p:nvPr>
        </p:nvSpPr>
        <p:spPr>
          <a:xfrm>
            <a:off x="352926" y="561474"/>
            <a:ext cx="11502189" cy="5931401"/>
          </a:xfrm>
        </p:spPr>
        <p:txBody>
          <a:bodyPr>
            <a:normAutofit lnSpcReduction="10000"/>
          </a:bodyPr>
          <a:lstStyle/>
          <a:p>
            <a:r>
              <a:rPr lang="en-US" dirty="0">
                <a:highlight>
                  <a:srgbClr val="FFFF00"/>
                </a:highlight>
              </a:rPr>
              <a:t>Propagation NESTED (More Problematic)</a:t>
            </a:r>
          </a:p>
          <a:p>
            <a:pPr lvl="1"/>
            <a:r>
              <a:rPr lang="en-US" dirty="0"/>
              <a:t>If the calling method M1() runs in a transaction T1, then method M2() runs in a nested transaction T2</a:t>
            </a:r>
          </a:p>
          <a:p>
            <a:pPr lvl="1"/>
            <a:r>
              <a:rPr lang="en-US" dirty="0"/>
              <a:t>If the calling method m1() does not run in a transaction , then method m2() runs in a new created transaction T1</a:t>
            </a:r>
          </a:p>
          <a:p>
            <a:r>
              <a:rPr lang="en-US" dirty="0"/>
              <a:t>Propagation: SUPPORTS</a:t>
            </a:r>
          </a:p>
          <a:p>
            <a:pPr lvl="1"/>
            <a:r>
              <a:rPr lang="en-US" dirty="0"/>
              <a:t>If the calling method m1() runs in a transaction T1, then method m2() joins the same transaction T1</a:t>
            </a:r>
          </a:p>
          <a:p>
            <a:pPr lvl="1"/>
            <a:r>
              <a:rPr lang="en-US" dirty="0"/>
              <a:t>If the calling method m1() does not run in a transaction , then method m2() also does not run within a transaction </a:t>
            </a:r>
          </a:p>
          <a:p>
            <a:r>
              <a:rPr lang="en-US" dirty="0">
                <a:highlight>
                  <a:srgbClr val="FFFF00"/>
                </a:highlight>
              </a:rPr>
              <a:t>Propagation: NOT_SUPPORTS  (More problematic as T1 is suspended on calling)</a:t>
            </a:r>
          </a:p>
          <a:p>
            <a:pPr lvl="1"/>
            <a:r>
              <a:rPr lang="en-US" dirty="0"/>
              <a:t>If the calling method m1() runs in a transaction T1, then method m2() does not run within a transaction.</a:t>
            </a:r>
          </a:p>
          <a:p>
            <a:pPr lvl="1"/>
            <a:r>
              <a:rPr lang="en-US" dirty="0"/>
              <a:t>If the calling method m1() does not run in a transaction , then method m2() also does not run within a transaction</a:t>
            </a:r>
          </a:p>
          <a:p>
            <a:endParaRPr lang="en-US" dirty="0"/>
          </a:p>
          <a:p>
            <a:endParaRPr lang="en-US" dirty="0"/>
          </a:p>
        </p:txBody>
      </p:sp>
    </p:spTree>
    <p:extLst>
      <p:ext uri="{BB962C8B-B14F-4D97-AF65-F5344CB8AC3E}">
        <p14:creationId xmlns:p14="http://schemas.microsoft.com/office/powerpoint/2010/main" val="248382112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20FE63-E2E6-3910-FFAA-7A0BE1D03031}"/>
              </a:ext>
            </a:extLst>
          </p:cNvPr>
          <p:cNvSpPr>
            <a:spLocks noGrp="1"/>
          </p:cNvSpPr>
          <p:nvPr>
            <p:ph idx="1"/>
          </p:nvPr>
        </p:nvSpPr>
        <p:spPr>
          <a:xfrm>
            <a:off x="352926" y="561474"/>
            <a:ext cx="11502189" cy="5931401"/>
          </a:xfrm>
        </p:spPr>
        <p:txBody>
          <a:bodyPr>
            <a:normAutofit/>
          </a:bodyPr>
          <a:lstStyle/>
          <a:p>
            <a:r>
              <a:rPr lang="en-US" dirty="0"/>
              <a:t>Propagation: NEVER</a:t>
            </a:r>
          </a:p>
          <a:p>
            <a:pPr lvl="1"/>
            <a:r>
              <a:rPr lang="en-US" dirty="0"/>
              <a:t>If the calling method m1() runs in a transaction T1, an exception is thrown</a:t>
            </a:r>
          </a:p>
          <a:p>
            <a:pPr lvl="1"/>
            <a:r>
              <a:rPr lang="en-US" dirty="0"/>
              <a:t>If the calling method m1() does not run in a transaction , then method m2() also does not run within a transaction</a:t>
            </a:r>
          </a:p>
          <a:p>
            <a:r>
              <a:rPr lang="en-US" dirty="0"/>
              <a:t>Notes:</a:t>
            </a:r>
          </a:p>
          <a:p>
            <a:pPr lvl="1"/>
            <a:r>
              <a:rPr lang="en-US" dirty="0"/>
              <a:t>Default propagation is</a:t>
            </a:r>
          </a:p>
          <a:p>
            <a:pPr lvl="2"/>
            <a:r>
              <a:rPr lang="en-US" dirty="0"/>
              <a:t>Propagation: REQUIRED</a:t>
            </a:r>
          </a:p>
          <a:p>
            <a:pPr lvl="1"/>
            <a:r>
              <a:rPr lang="en-US" dirty="0" err="1"/>
              <a:t>Propogation</a:t>
            </a:r>
            <a:r>
              <a:rPr lang="en-US" dirty="0"/>
              <a:t> options that require suspension or nesting are more problematic</a:t>
            </a:r>
          </a:p>
        </p:txBody>
      </p:sp>
    </p:spTree>
    <p:extLst>
      <p:ext uri="{BB962C8B-B14F-4D97-AF65-F5344CB8AC3E}">
        <p14:creationId xmlns:p14="http://schemas.microsoft.com/office/powerpoint/2010/main" val="32061461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20FE63-E2E6-3910-FFAA-7A0BE1D03031}"/>
              </a:ext>
            </a:extLst>
          </p:cNvPr>
          <p:cNvSpPr>
            <a:spLocks noGrp="1"/>
          </p:cNvSpPr>
          <p:nvPr>
            <p:ph idx="1"/>
          </p:nvPr>
        </p:nvSpPr>
        <p:spPr>
          <a:xfrm>
            <a:off x="352926" y="561474"/>
            <a:ext cx="11502189" cy="5931401"/>
          </a:xfrm>
        </p:spPr>
        <p:txBody>
          <a:bodyPr>
            <a:normAutofit/>
          </a:bodyPr>
          <a:lstStyle/>
          <a:p>
            <a:r>
              <a:rPr lang="en-US" dirty="0"/>
              <a:t>Spring Transaction Support</a:t>
            </a:r>
          </a:p>
          <a:p>
            <a:pPr lvl="1"/>
            <a:r>
              <a:rPr lang="en-US" dirty="0"/>
              <a:t>Spring is not a transaction manager and hence its still requires a Transaction Manager</a:t>
            </a:r>
          </a:p>
          <a:p>
            <a:pPr lvl="2"/>
            <a:r>
              <a:rPr lang="en-US" dirty="0"/>
              <a:t>JDBC transaction manager</a:t>
            </a:r>
          </a:p>
          <a:p>
            <a:pPr lvl="2"/>
            <a:r>
              <a:rPr lang="en-US" dirty="0"/>
              <a:t>Hibernate transaction manager</a:t>
            </a:r>
          </a:p>
          <a:p>
            <a:pPr lvl="2"/>
            <a:r>
              <a:rPr lang="en-US" dirty="0"/>
              <a:t>XA transaction manager (JTA)</a:t>
            </a:r>
          </a:p>
          <a:p>
            <a:pPr lvl="1"/>
            <a:r>
              <a:rPr lang="en-US" dirty="0"/>
              <a:t>Spring provides an abstraction for transaction management</a:t>
            </a:r>
          </a:p>
          <a:p>
            <a:pPr lvl="2"/>
            <a:r>
              <a:rPr lang="en-US" dirty="0"/>
              <a:t>That is, you define how the transactions should be managed</a:t>
            </a:r>
          </a:p>
          <a:p>
            <a:pPr lvl="2"/>
            <a:r>
              <a:rPr lang="en-US" dirty="0"/>
              <a:t>Spring works with the underlying transaction manager</a:t>
            </a:r>
          </a:p>
          <a:p>
            <a:r>
              <a:rPr lang="en-US" dirty="0"/>
              <a:t>Transaction Demarcation</a:t>
            </a:r>
          </a:p>
          <a:p>
            <a:pPr lvl="1"/>
            <a:r>
              <a:rPr lang="en-US" dirty="0"/>
              <a:t>Is a specification of the transactional boundaries</a:t>
            </a:r>
          </a:p>
          <a:p>
            <a:pPr lvl="1"/>
            <a:r>
              <a:rPr lang="en-US" dirty="0"/>
              <a:t>Is typically available at the service level</a:t>
            </a:r>
          </a:p>
          <a:p>
            <a:pPr lvl="2"/>
            <a:r>
              <a:rPr lang="en-US" dirty="0"/>
              <a:t>Multiple DAO can be involved in one transaction</a:t>
            </a:r>
          </a:p>
          <a:p>
            <a:pPr lvl="2"/>
            <a:r>
              <a:rPr lang="en-US" dirty="0"/>
              <a:t>Creating a transaction per unit of work</a:t>
            </a:r>
          </a:p>
          <a:p>
            <a:pPr lvl="2"/>
            <a:endParaRPr lang="en-US" dirty="0"/>
          </a:p>
        </p:txBody>
      </p:sp>
    </p:spTree>
    <p:extLst>
      <p:ext uri="{BB962C8B-B14F-4D97-AF65-F5344CB8AC3E}">
        <p14:creationId xmlns:p14="http://schemas.microsoft.com/office/powerpoint/2010/main" val="373358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8BB20-C867-4A4A-8219-B704001B6B75}"/>
              </a:ext>
            </a:extLst>
          </p:cNvPr>
          <p:cNvSpPr>
            <a:spLocks noGrp="1"/>
          </p:cNvSpPr>
          <p:nvPr>
            <p:ph type="title"/>
          </p:nvPr>
        </p:nvSpPr>
        <p:spPr>
          <a:xfrm>
            <a:off x="838200" y="365125"/>
            <a:ext cx="9019032" cy="732155"/>
          </a:xfrm>
        </p:spPr>
        <p:txBody>
          <a:bodyPr/>
          <a:lstStyle/>
          <a:p>
            <a:r>
              <a:rPr lang="en-US" dirty="0"/>
              <a:t>DB Connection Factory</a:t>
            </a:r>
          </a:p>
        </p:txBody>
      </p:sp>
      <p:pic>
        <p:nvPicPr>
          <p:cNvPr id="5" name="Picture 4">
            <a:extLst>
              <a:ext uri="{FF2B5EF4-FFF2-40B4-BE49-F238E27FC236}">
                <a16:creationId xmlns:a16="http://schemas.microsoft.com/office/drawing/2014/main" id="{123BBD67-6626-4B4F-ACC7-4C8215AABCB2}"/>
              </a:ext>
            </a:extLst>
          </p:cNvPr>
          <p:cNvPicPr>
            <a:picLocks noChangeAspect="1"/>
          </p:cNvPicPr>
          <p:nvPr/>
        </p:nvPicPr>
        <p:blipFill>
          <a:blip r:embed="rId2"/>
          <a:stretch>
            <a:fillRect/>
          </a:stretch>
        </p:blipFill>
        <p:spPr>
          <a:xfrm>
            <a:off x="907213" y="1097280"/>
            <a:ext cx="7057211" cy="5641522"/>
          </a:xfrm>
          <a:prstGeom prst="rect">
            <a:avLst/>
          </a:prstGeom>
        </p:spPr>
      </p:pic>
    </p:spTree>
    <p:extLst>
      <p:ext uri="{BB962C8B-B14F-4D97-AF65-F5344CB8AC3E}">
        <p14:creationId xmlns:p14="http://schemas.microsoft.com/office/powerpoint/2010/main" val="272112241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20FE63-E2E6-3910-FFAA-7A0BE1D03031}"/>
              </a:ext>
            </a:extLst>
          </p:cNvPr>
          <p:cNvSpPr>
            <a:spLocks noGrp="1"/>
          </p:cNvSpPr>
          <p:nvPr>
            <p:ph idx="1"/>
          </p:nvPr>
        </p:nvSpPr>
        <p:spPr>
          <a:xfrm>
            <a:off x="352926" y="561474"/>
            <a:ext cx="11502189" cy="5931401"/>
          </a:xfrm>
        </p:spPr>
        <p:txBody>
          <a:bodyPr>
            <a:normAutofit fontScale="92500" lnSpcReduction="20000"/>
          </a:bodyPr>
          <a:lstStyle/>
          <a:p>
            <a:r>
              <a:rPr lang="en-US" dirty="0"/>
              <a:t>Spring Declarative Demarcation</a:t>
            </a:r>
          </a:p>
          <a:p>
            <a:pPr lvl="1"/>
            <a:r>
              <a:rPr lang="en-US" dirty="0"/>
              <a:t>Just declare @Transactional(propagation=Propagation.REQUIRED, </a:t>
            </a:r>
            <a:r>
              <a:rPr lang="en-US" dirty="0">
                <a:highlight>
                  <a:srgbClr val="FFFF00"/>
                </a:highlight>
              </a:rPr>
              <a:t>isolation=</a:t>
            </a:r>
            <a:r>
              <a:rPr lang="en-US" dirty="0" err="1">
                <a:highlight>
                  <a:srgbClr val="FFFF00"/>
                </a:highlight>
              </a:rPr>
              <a:t>Isolation.READ_COMMITTED</a:t>
            </a:r>
            <a:r>
              <a:rPr lang="en-US" dirty="0">
                <a:highlight>
                  <a:srgbClr val="FFFF00"/>
                </a:highlight>
              </a:rPr>
              <a:t>)  </a:t>
            </a:r>
            <a:r>
              <a:rPr lang="en-US" dirty="0">
                <a:highlight>
                  <a:srgbClr val="FFFF00"/>
                </a:highlight>
                <a:sym typeface="Wingdings" panose="05000000000000000000" pitchFamily="2" charset="2"/>
              </a:rPr>
              <a:t>isolation is optional</a:t>
            </a:r>
            <a:endParaRPr lang="en-US" dirty="0">
              <a:highlight>
                <a:srgbClr val="FFFF00"/>
              </a:highlight>
            </a:endParaRPr>
          </a:p>
          <a:p>
            <a:pPr lvl="2"/>
            <a:r>
              <a:rPr lang="en-US" dirty="0"/>
              <a:t>Spring will take care of opening and closing the transaction</a:t>
            </a:r>
          </a:p>
          <a:p>
            <a:pPr lvl="2"/>
            <a:r>
              <a:rPr lang="en-US" dirty="0"/>
              <a:t>Transaction propagates to called methods as normal </a:t>
            </a:r>
          </a:p>
          <a:p>
            <a:pPr lvl="2"/>
            <a:r>
              <a:rPr lang="en-US" dirty="0"/>
              <a:t>Declare @Transactional(propagation=Propagation.REQUIRED, isolation=</a:t>
            </a:r>
            <a:r>
              <a:rPr lang="en-US" dirty="0" err="1"/>
              <a:t>Isolation.READ_COMMITTED</a:t>
            </a:r>
            <a:r>
              <a:rPr lang="en-US" dirty="0"/>
              <a:t>) in call methods too</a:t>
            </a:r>
          </a:p>
          <a:p>
            <a:pPr lvl="3"/>
            <a:r>
              <a:rPr lang="en-US" dirty="0"/>
              <a:t>Can be declared in class level</a:t>
            </a:r>
          </a:p>
          <a:p>
            <a:pPr lvl="3"/>
            <a:r>
              <a:rPr lang="en-US" dirty="0"/>
              <a:t>Can override the declaration at function level as</a:t>
            </a:r>
          </a:p>
          <a:p>
            <a:pPr lvl="4"/>
            <a:r>
              <a:rPr lang="en-US" dirty="0"/>
              <a:t>@Transactional(propagation=Propagation.SUPPORTS) </a:t>
            </a:r>
          </a:p>
          <a:p>
            <a:pPr lvl="1"/>
            <a:r>
              <a:rPr lang="en-US" dirty="0"/>
              <a:t>Need following in springconfig.xml</a:t>
            </a:r>
          </a:p>
          <a:p>
            <a:pPr lvl="2"/>
            <a:r>
              <a:rPr lang="en-US" dirty="0"/>
              <a:t>&lt;</a:t>
            </a:r>
            <a:r>
              <a:rPr lang="en-US" dirty="0" err="1"/>
              <a:t>tx:annotation-driven</a:t>
            </a:r>
            <a:r>
              <a:rPr lang="en-US" dirty="0"/>
              <a:t> transaction-manager="</a:t>
            </a:r>
            <a:r>
              <a:rPr lang="en-US" dirty="0" err="1"/>
              <a:t>txManager</a:t>
            </a:r>
            <a:r>
              <a:rPr lang="en-US" dirty="0"/>
              <a:t>"/&gt;</a:t>
            </a:r>
          </a:p>
          <a:p>
            <a:pPr lvl="2"/>
            <a:r>
              <a:rPr lang="en-US" dirty="0"/>
              <a:t> &lt;bean id="</a:t>
            </a:r>
            <a:r>
              <a:rPr lang="en-US" dirty="0" err="1"/>
              <a:t>txManager</a:t>
            </a:r>
            <a:r>
              <a:rPr lang="en-US" dirty="0"/>
              <a:t>" 	class="org.springframework.orm.hibernate3.HibernateTransactionManager"&gt;</a:t>
            </a:r>
          </a:p>
          <a:p>
            <a:pPr lvl="5"/>
            <a:r>
              <a:rPr lang="en-US" dirty="0"/>
              <a:t> &lt;property name="</a:t>
            </a:r>
            <a:r>
              <a:rPr lang="en-US" dirty="0" err="1"/>
              <a:t>sessionFactory</a:t>
            </a:r>
            <a:r>
              <a:rPr lang="en-US" dirty="0"/>
              <a:t>" ref="</a:t>
            </a:r>
            <a:r>
              <a:rPr lang="en-US" dirty="0" err="1"/>
              <a:t>sessionFactory</a:t>
            </a:r>
            <a:r>
              <a:rPr lang="en-US" dirty="0"/>
              <a:t>" /&gt;</a:t>
            </a:r>
          </a:p>
          <a:p>
            <a:pPr lvl="2"/>
            <a:r>
              <a:rPr lang="en-US" dirty="0"/>
              <a:t> &lt;/bean&gt;</a:t>
            </a:r>
          </a:p>
          <a:p>
            <a:r>
              <a:rPr lang="en-US" dirty="0"/>
              <a:t>Read only </a:t>
            </a:r>
            <a:r>
              <a:rPr lang="en-US" dirty="0">
                <a:sym typeface="Wingdings" panose="05000000000000000000" pitchFamily="2" charset="2"/>
              </a:rPr>
              <a:t> </a:t>
            </a:r>
            <a:r>
              <a:rPr lang="en-US" dirty="0"/>
              <a:t>@Transactional(readOnly=true)</a:t>
            </a:r>
          </a:p>
          <a:p>
            <a:r>
              <a:rPr lang="en-US" dirty="0"/>
              <a:t>Timeout </a:t>
            </a:r>
            <a:r>
              <a:rPr lang="en-US" dirty="0">
                <a:sym typeface="Wingdings" panose="05000000000000000000" pitchFamily="2" charset="2"/>
              </a:rPr>
              <a:t> </a:t>
            </a:r>
            <a:r>
              <a:rPr lang="en-US" dirty="0"/>
              <a:t>@Transactional(timeout=10) </a:t>
            </a:r>
          </a:p>
          <a:p>
            <a:r>
              <a:rPr lang="en-US" dirty="0"/>
              <a:t>Rollback </a:t>
            </a:r>
            <a:r>
              <a:rPr lang="en-US" dirty="0">
                <a:sym typeface="Wingdings" panose="05000000000000000000" pitchFamily="2" charset="2"/>
              </a:rPr>
              <a:t> </a:t>
            </a:r>
            <a:r>
              <a:rPr lang="en-US" sz="2200" dirty="0"/>
              <a:t>@Transactional( </a:t>
            </a:r>
            <a:r>
              <a:rPr lang="en-US" sz="2200" dirty="0" err="1"/>
              <a:t>rollbackFor</a:t>
            </a:r>
            <a:r>
              <a:rPr lang="en-US" sz="2200" dirty="0"/>
              <a:t>={</a:t>
            </a:r>
            <a:r>
              <a:rPr lang="en-US" sz="2200" dirty="0" err="1"/>
              <a:t>MyCheckedException.class</a:t>
            </a:r>
            <a:r>
              <a:rPr lang="en-US" sz="2200" dirty="0"/>
              <a:t>}, </a:t>
            </a:r>
            <a:r>
              <a:rPr lang="en-US" sz="2200" dirty="0" err="1"/>
              <a:t>noRollbackFor</a:t>
            </a:r>
            <a:r>
              <a:rPr lang="en-US" sz="2200" dirty="0"/>
              <a:t>={</a:t>
            </a:r>
            <a:r>
              <a:rPr lang="en-US" sz="2200" dirty="0" err="1"/>
              <a:t>MyRuntimeException.class</a:t>
            </a:r>
            <a:r>
              <a:rPr lang="en-US" sz="2200" dirty="0"/>
              <a:t>} ) </a:t>
            </a:r>
          </a:p>
          <a:p>
            <a:pPr lvl="1"/>
            <a:endParaRPr lang="en-US" dirty="0"/>
          </a:p>
        </p:txBody>
      </p:sp>
    </p:spTree>
    <p:extLst>
      <p:ext uri="{BB962C8B-B14F-4D97-AF65-F5344CB8AC3E}">
        <p14:creationId xmlns:p14="http://schemas.microsoft.com/office/powerpoint/2010/main" val="2105036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20FE63-E2E6-3910-FFAA-7A0BE1D03031}"/>
              </a:ext>
            </a:extLst>
          </p:cNvPr>
          <p:cNvSpPr>
            <a:spLocks noGrp="1"/>
          </p:cNvSpPr>
          <p:nvPr>
            <p:ph idx="1"/>
          </p:nvPr>
        </p:nvSpPr>
        <p:spPr>
          <a:xfrm>
            <a:off x="352926" y="561474"/>
            <a:ext cx="11502189" cy="5931401"/>
          </a:xfrm>
        </p:spPr>
        <p:txBody>
          <a:bodyPr>
            <a:normAutofit/>
          </a:bodyPr>
          <a:lstStyle/>
          <a:p>
            <a:r>
              <a:rPr lang="en-US" dirty="0"/>
              <a:t>Define: transaction demarcation</a:t>
            </a:r>
          </a:p>
          <a:p>
            <a:pPr lvl="1"/>
            <a:r>
              <a:rPr lang="en-US" b="0" i="0" dirty="0">
                <a:solidFill>
                  <a:srgbClr val="202124"/>
                </a:solidFill>
                <a:effectLst/>
                <a:latin typeface="Roboto" panose="02000000000000000000" pitchFamily="2" charset="0"/>
              </a:rPr>
              <a:t>Transaction demarcation </a:t>
            </a:r>
            <a:r>
              <a:rPr lang="en-US" b="1" i="0" dirty="0">
                <a:solidFill>
                  <a:srgbClr val="202124"/>
                </a:solidFill>
                <a:effectLst/>
                <a:latin typeface="Roboto" panose="02000000000000000000" pitchFamily="2" charset="0"/>
              </a:rPr>
              <a:t>always wraps a sequence of actions, such as a single request, a single method, or a section of code within a method</a:t>
            </a:r>
            <a:r>
              <a:rPr lang="en-US" b="0" i="0" dirty="0">
                <a:solidFill>
                  <a:srgbClr val="202124"/>
                </a:solidFill>
                <a:effectLst/>
                <a:latin typeface="Roboto" panose="02000000000000000000" pitchFamily="2" charset="0"/>
              </a:rPr>
              <a:t>. The demarcation initializes some transactional behavior before the demarcated area begins, then ends that transactional behavior when the demarcated area ends.</a:t>
            </a:r>
            <a:endParaRPr lang="en-US" dirty="0"/>
          </a:p>
          <a:p>
            <a:endParaRPr lang="en-US" dirty="0"/>
          </a:p>
          <a:p>
            <a:r>
              <a:rPr lang="en-US" dirty="0"/>
              <a:t>Define: Transaction propagation </a:t>
            </a:r>
          </a:p>
          <a:p>
            <a:pPr lvl="1"/>
            <a:r>
              <a:rPr lang="en-US" b="0" i="0" dirty="0">
                <a:solidFill>
                  <a:srgbClr val="202124"/>
                </a:solidFill>
                <a:effectLst/>
                <a:latin typeface="Roboto" panose="02000000000000000000" pitchFamily="2" charset="0"/>
              </a:rPr>
              <a:t>Transaction Propagation </a:t>
            </a:r>
            <a:r>
              <a:rPr lang="en-US" b="1" i="0" dirty="0">
                <a:solidFill>
                  <a:srgbClr val="202124"/>
                </a:solidFill>
                <a:effectLst/>
                <a:latin typeface="Roboto" panose="02000000000000000000" pitchFamily="2" charset="0"/>
              </a:rPr>
              <a:t>indicates if any component or service will or will not participate in transaction and how will it behave if the calling component/service already has or does not have a transaction created already</a:t>
            </a:r>
            <a:r>
              <a:rPr lang="en-US" b="0" i="0" dirty="0">
                <a:solidFill>
                  <a:srgbClr val="202124"/>
                </a:solidFill>
                <a:effectLst/>
                <a:latin typeface="Roboto" panose="02000000000000000000" pitchFamily="2" charset="0"/>
              </a:rPr>
              <a:t>.</a:t>
            </a:r>
            <a:endParaRPr lang="en-US" dirty="0"/>
          </a:p>
        </p:txBody>
      </p:sp>
    </p:spTree>
    <p:extLst>
      <p:ext uri="{BB962C8B-B14F-4D97-AF65-F5344CB8AC3E}">
        <p14:creationId xmlns:p14="http://schemas.microsoft.com/office/powerpoint/2010/main" val="116331353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18632-86B9-7717-97B6-FF26C9B225BB}"/>
              </a:ext>
            </a:extLst>
          </p:cNvPr>
          <p:cNvSpPr>
            <a:spLocks noGrp="1"/>
          </p:cNvSpPr>
          <p:nvPr>
            <p:ph type="title"/>
          </p:nvPr>
        </p:nvSpPr>
        <p:spPr/>
        <p:txBody>
          <a:bodyPr/>
          <a:lstStyle/>
          <a:p>
            <a:r>
              <a:rPr lang="en-US" dirty="0"/>
              <a:t>Spring scheduling</a:t>
            </a:r>
          </a:p>
        </p:txBody>
      </p:sp>
      <p:sp>
        <p:nvSpPr>
          <p:cNvPr id="3" name="Content Placeholder 2">
            <a:extLst>
              <a:ext uri="{FF2B5EF4-FFF2-40B4-BE49-F238E27FC236}">
                <a16:creationId xmlns:a16="http://schemas.microsoft.com/office/drawing/2014/main" id="{43AD3CA5-1F33-C753-AC51-FFF04036D080}"/>
              </a:ext>
            </a:extLst>
          </p:cNvPr>
          <p:cNvSpPr>
            <a:spLocks noGrp="1"/>
          </p:cNvSpPr>
          <p:nvPr>
            <p:ph idx="1"/>
          </p:nvPr>
        </p:nvSpPr>
        <p:spPr/>
        <p:txBody>
          <a:bodyPr/>
          <a:lstStyle/>
          <a:p>
            <a:r>
              <a:rPr lang="en-US" dirty="0"/>
              <a:t>Scheduling technologies</a:t>
            </a:r>
          </a:p>
          <a:p>
            <a:pPr lvl="1"/>
            <a:r>
              <a:rPr lang="en-US" dirty="0"/>
              <a:t>JDK’s </a:t>
            </a:r>
            <a:r>
              <a:rPr lang="en-US" dirty="0" err="1"/>
              <a:t>java.util.Timer</a:t>
            </a:r>
            <a:r>
              <a:rPr lang="en-US" dirty="0"/>
              <a:t> &amp; </a:t>
            </a:r>
            <a:r>
              <a:rPr lang="en-US" dirty="0" err="1"/>
              <a:t>Java.utul.concurrency</a:t>
            </a:r>
            <a:r>
              <a:rPr lang="en-US" dirty="0"/>
              <a:t> schedular</a:t>
            </a:r>
          </a:p>
          <a:p>
            <a:pPr lvl="2"/>
            <a:r>
              <a:rPr lang="en-US" dirty="0"/>
              <a:t>Basic scheduling support</a:t>
            </a:r>
          </a:p>
          <a:p>
            <a:pPr lvl="2"/>
            <a:r>
              <a:rPr lang="en-US" dirty="0"/>
              <a:t>Execute at given time</a:t>
            </a:r>
          </a:p>
          <a:p>
            <a:pPr lvl="2"/>
            <a:r>
              <a:rPr lang="en-US" dirty="0"/>
              <a:t>Execute at some fix frequency</a:t>
            </a:r>
          </a:p>
          <a:p>
            <a:pPr lvl="1"/>
            <a:r>
              <a:rPr lang="en-US" dirty="0"/>
              <a:t>Quartz scheduling</a:t>
            </a:r>
          </a:p>
          <a:p>
            <a:pPr lvl="2"/>
            <a:r>
              <a:rPr lang="en-US" dirty="0"/>
              <a:t>Well established open source framework</a:t>
            </a:r>
          </a:p>
          <a:p>
            <a:pPr lvl="2"/>
            <a:r>
              <a:rPr lang="en-US" dirty="0"/>
              <a:t>Powerful job scheduling</a:t>
            </a:r>
          </a:p>
          <a:p>
            <a:pPr lvl="2"/>
            <a:r>
              <a:rPr lang="en-US" dirty="0"/>
              <a:t>Cron-based scheduling</a:t>
            </a:r>
          </a:p>
          <a:p>
            <a:pPr lvl="1"/>
            <a:r>
              <a:rPr lang="en-US" dirty="0"/>
              <a:t>Spring support for job scheduling</a:t>
            </a:r>
          </a:p>
          <a:p>
            <a:pPr lvl="1"/>
            <a:endParaRPr lang="en-US" dirty="0"/>
          </a:p>
        </p:txBody>
      </p:sp>
    </p:spTree>
    <p:extLst>
      <p:ext uri="{BB962C8B-B14F-4D97-AF65-F5344CB8AC3E}">
        <p14:creationId xmlns:p14="http://schemas.microsoft.com/office/powerpoint/2010/main" val="181844701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20FE63-E2E6-3910-FFAA-7A0BE1D03031}"/>
              </a:ext>
            </a:extLst>
          </p:cNvPr>
          <p:cNvSpPr>
            <a:spLocks noGrp="1"/>
          </p:cNvSpPr>
          <p:nvPr>
            <p:ph idx="1"/>
          </p:nvPr>
        </p:nvSpPr>
        <p:spPr>
          <a:xfrm>
            <a:off x="352926" y="561474"/>
            <a:ext cx="11502189" cy="5931401"/>
          </a:xfrm>
        </p:spPr>
        <p:txBody>
          <a:bodyPr>
            <a:normAutofit/>
          </a:bodyPr>
          <a:lstStyle/>
          <a:p>
            <a:r>
              <a:rPr lang="en-US" dirty="0"/>
              <a:t>Scheduling Terminologies</a:t>
            </a:r>
          </a:p>
          <a:p>
            <a:pPr lvl="1"/>
            <a:r>
              <a:rPr lang="en-US" dirty="0"/>
              <a:t>Job/Task</a:t>
            </a:r>
          </a:p>
          <a:p>
            <a:pPr lvl="1"/>
            <a:r>
              <a:rPr lang="en-US" dirty="0"/>
              <a:t>Trigger</a:t>
            </a:r>
          </a:p>
          <a:p>
            <a:pPr lvl="1"/>
            <a:r>
              <a:rPr lang="en-US" dirty="0"/>
              <a:t>Schedule (a collection of triggers)</a:t>
            </a:r>
          </a:p>
          <a:p>
            <a:r>
              <a:rPr lang="en-US" dirty="0"/>
              <a:t>CRON expressions</a:t>
            </a:r>
          </a:p>
          <a:p>
            <a:pPr lvl="1"/>
            <a:r>
              <a:rPr lang="en-US" dirty="0"/>
              <a:t>Will match one or more instances in time</a:t>
            </a:r>
          </a:p>
          <a:p>
            <a:pPr lvl="1"/>
            <a:r>
              <a:rPr lang="en-US" dirty="0"/>
              <a:t>String with 6 to 7 spaces separated sub-expression</a:t>
            </a:r>
          </a:p>
          <a:p>
            <a:pPr lvl="1"/>
            <a:r>
              <a:rPr lang="en-US" dirty="0"/>
              <a:t>seconds minutes hours </a:t>
            </a:r>
            <a:r>
              <a:rPr lang="en-US" dirty="0" err="1"/>
              <a:t>dayOfMonth</a:t>
            </a:r>
            <a:r>
              <a:rPr lang="en-US" dirty="0"/>
              <a:t> month </a:t>
            </a:r>
            <a:r>
              <a:rPr lang="en-US" dirty="0" err="1"/>
              <a:t>dayOfWeek</a:t>
            </a:r>
            <a:r>
              <a:rPr lang="en-US" dirty="0"/>
              <a:t> year(optional) </a:t>
            </a:r>
          </a:p>
          <a:p>
            <a:pPr lvl="1"/>
            <a:r>
              <a:rPr lang="en-US" dirty="0"/>
              <a:t>0             30            12       *                      *          MON-FRI</a:t>
            </a:r>
          </a:p>
        </p:txBody>
      </p:sp>
    </p:spTree>
    <p:extLst>
      <p:ext uri="{BB962C8B-B14F-4D97-AF65-F5344CB8AC3E}">
        <p14:creationId xmlns:p14="http://schemas.microsoft.com/office/powerpoint/2010/main" val="6087840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20FE63-E2E6-3910-FFAA-7A0BE1D03031}"/>
              </a:ext>
            </a:extLst>
          </p:cNvPr>
          <p:cNvSpPr>
            <a:spLocks noGrp="1"/>
          </p:cNvSpPr>
          <p:nvPr>
            <p:ph idx="1"/>
          </p:nvPr>
        </p:nvSpPr>
        <p:spPr>
          <a:xfrm>
            <a:off x="352926" y="561474"/>
            <a:ext cx="11662611" cy="6079958"/>
          </a:xfrm>
        </p:spPr>
        <p:txBody>
          <a:bodyPr>
            <a:normAutofit lnSpcReduction="10000"/>
          </a:bodyPr>
          <a:lstStyle/>
          <a:p>
            <a:r>
              <a:rPr lang="en-US" dirty="0"/>
              <a:t>JDK timer</a:t>
            </a:r>
          </a:p>
          <a:p>
            <a:pPr lvl="1"/>
            <a:r>
              <a:rPr lang="en-US" dirty="0"/>
              <a:t>Timer </a:t>
            </a:r>
            <a:r>
              <a:rPr lang="en-US" dirty="0" err="1"/>
              <a:t>timer</a:t>
            </a:r>
            <a:r>
              <a:rPr lang="en-US" dirty="0"/>
              <a:t> = new Timer(); </a:t>
            </a:r>
          </a:p>
          <a:p>
            <a:pPr lvl="1"/>
            <a:r>
              <a:rPr lang="en-US" dirty="0" err="1"/>
              <a:t>timer.scheduleAtFixedRate</a:t>
            </a:r>
            <a:r>
              <a:rPr lang="en-US" dirty="0"/>
              <a:t>(new </a:t>
            </a:r>
            <a:r>
              <a:rPr lang="en-US" dirty="0" err="1"/>
              <a:t>HelloWorldTask</a:t>
            </a:r>
            <a:r>
              <a:rPr lang="en-US" dirty="0"/>
              <a:t>(), 5000, 5000);</a:t>
            </a:r>
          </a:p>
          <a:p>
            <a:r>
              <a:rPr lang="en-US" dirty="0"/>
              <a:t>Java 5 does not require sub-classing </a:t>
            </a:r>
            <a:r>
              <a:rPr lang="en-US" dirty="0" err="1"/>
              <a:t>TimerTask</a:t>
            </a:r>
            <a:endParaRPr lang="en-US" dirty="0"/>
          </a:p>
          <a:p>
            <a:pPr lvl="1"/>
            <a:r>
              <a:rPr lang="en-US" dirty="0" err="1"/>
              <a:t>ScheduledExecutorService</a:t>
            </a:r>
            <a:r>
              <a:rPr lang="en-US" dirty="0"/>
              <a:t> </a:t>
            </a:r>
            <a:r>
              <a:rPr lang="en-US" dirty="0" err="1"/>
              <a:t>tpool</a:t>
            </a:r>
            <a:r>
              <a:rPr lang="en-US" dirty="0"/>
              <a:t> = </a:t>
            </a:r>
            <a:r>
              <a:rPr lang="en-US" dirty="0" err="1"/>
              <a:t>Executors.newScheduledThreadPool</a:t>
            </a:r>
            <a:r>
              <a:rPr lang="en-US" dirty="0"/>
              <a:t>(5);</a:t>
            </a:r>
          </a:p>
          <a:p>
            <a:pPr lvl="1"/>
            <a:r>
              <a:rPr lang="en-US" dirty="0"/>
              <a:t> </a:t>
            </a:r>
            <a:r>
              <a:rPr lang="en-US" dirty="0" err="1"/>
              <a:t>HelloWorldTask</a:t>
            </a:r>
            <a:r>
              <a:rPr lang="en-US" dirty="0"/>
              <a:t> task = new </a:t>
            </a:r>
            <a:r>
              <a:rPr lang="en-US" dirty="0" err="1"/>
              <a:t>HelloWorldTask</a:t>
            </a:r>
            <a:r>
              <a:rPr lang="en-US" dirty="0"/>
              <a:t>(); </a:t>
            </a:r>
          </a:p>
          <a:p>
            <a:pPr lvl="1"/>
            <a:r>
              <a:rPr lang="en-US" dirty="0"/>
              <a:t>// executes 5 seconds after being called (does not repeat) </a:t>
            </a:r>
          </a:p>
          <a:p>
            <a:pPr lvl="1"/>
            <a:r>
              <a:rPr lang="en-US" dirty="0" err="1"/>
              <a:t>tpool.schedule</a:t>
            </a:r>
            <a:r>
              <a:rPr lang="en-US" dirty="0"/>
              <a:t>(task, 5, </a:t>
            </a:r>
            <a:r>
              <a:rPr lang="en-US" dirty="0" err="1"/>
              <a:t>TimeUnit.SECONDS</a:t>
            </a:r>
            <a:r>
              <a:rPr lang="en-US" dirty="0"/>
              <a:t>);</a:t>
            </a:r>
          </a:p>
          <a:p>
            <a:r>
              <a:rPr lang="en-US" dirty="0"/>
              <a:t>Quartz Simple Scheduling</a:t>
            </a:r>
          </a:p>
          <a:p>
            <a:pPr lvl="1"/>
            <a:r>
              <a:rPr lang="en-US" dirty="0"/>
              <a:t>Scheduler </a:t>
            </a:r>
            <a:r>
              <a:rPr lang="en-US" dirty="0" err="1"/>
              <a:t>scheduler</a:t>
            </a:r>
            <a:r>
              <a:rPr lang="en-US" dirty="0"/>
              <a:t> =new </a:t>
            </a:r>
            <a:r>
              <a:rPr lang="en-US" dirty="0" err="1"/>
              <a:t>StdSchedulerFactory</a:t>
            </a:r>
            <a:r>
              <a:rPr lang="en-US" dirty="0"/>
              <a:t>().</a:t>
            </a:r>
            <a:r>
              <a:rPr lang="en-US" dirty="0" err="1"/>
              <a:t>getScheduler</a:t>
            </a:r>
            <a:r>
              <a:rPr lang="en-US" dirty="0"/>
              <a:t>(); </a:t>
            </a:r>
          </a:p>
          <a:p>
            <a:pPr lvl="1"/>
            <a:r>
              <a:rPr lang="en-US" dirty="0" err="1"/>
              <a:t>scheduler.start</a:t>
            </a:r>
            <a:r>
              <a:rPr lang="en-US" dirty="0"/>
              <a:t>(); </a:t>
            </a:r>
          </a:p>
          <a:p>
            <a:pPr lvl="1"/>
            <a:r>
              <a:rPr lang="en-US" dirty="0" err="1"/>
              <a:t>JobDetail</a:t>
            </a:r>
            <a:r>
              <a:rPr lang="en-US" dirty="0"/>
              <a:t> </a:t>
            </a:r>
            <a:r>
              <a:rPr lang="en-US" dirty="0" err="1"/>
              <a:t>jobDetail</a:t>
            </a:r>
            <a:r>
              <a:rPr lang="en-US" dirty="0"/>
              <a:t>=new </a:t>
            </a:r>
            <a:r>
              <a:rPr lang="en-US" dirty="0" err="1"/>
              <a:t>JobDetail</a:t>
            </a:r>
            <a:r>
              <a:rPr lang="en-US" dirty="0"/>
              <a:t>("</a:t>
            </a:r>
            <a:r>
              <a:rPr lang="en-US" dirty="0" err="1"/>
              <a:t>HelloWorldJob</a:t>
            </a:r>
            <a:r>
              <a:rPr lang="en-US" dirty="0"/>
              <a:t>",</a:t>
            </a:r>
            <a:r>
              <a:rPr lang="en-US" dirty="0" err="1"/>
              <a:t>scheduler.DEFAULT_GROUP,HelloWorldJob.class</a:t>
            </a:r>
            <a:r>
              <a:rPr lang="en-US" dirty="0"/>
              <a:t>); </a:t>
            </a:r>
          </a:p>
          <a:p>
            <a:pPr lvl="1"/>
            <a:r>
              <a:rPr lang="en-US" dirty="0"/>
              <a:t>Trigger </a:t>
            </a:r>
            <a:r>
              <a:rPr lang="en-US" dirty="0" err="1"/>
              <a:t>simpleTrigger</a:t>
            </a:r>
            <a:r>
              <a:rPr lang="en-US" dirty="0"/>
              <a:t>=new </a:t>
            </a:r>
            <a:r>
              <a:rPr lang="en-US" dirty="0" err="1"/>
              <a:t>SimpleTrigger</a:t>
            </a:r>
            <a:r>
              <a:rPr lang="en-US" dirty="0"/>
              <a:t>("</a:t>
            </a:r>
            <a:r>
              <a:rPr lang="en-US" dirty="0" err="1"/>
              <a:t>mytrigger</a:t>
            </a:r>
            <a:r>
              <a:rPr lang="en-US" dirty="0"/>
              <a:t>",</a:t>
            </a:r>
            <a:r>
              <a:rPr lang="en-US" dirty="0" err="1"/>
              <a:t>scheduler.DEFAULT_GROUP,new</a:t>
            </a:r>
            <a:r>
              <a:rPr lang="en-US" dirty="0"/>
              <a:t> Date(),null,SimpleTrigger.REPEAT_INDEFINITELY,5000);</a:t>
            </a:r>
          </a:p>
          <a:p>
            <a:pPr lvl="1"/>
            <a:r>
              <a:rPr lang="en-US" dirty="0"/>
              <a:t> </a:t>
            </a:r>
            <a:r>
              <a:rPr lang="en-US" dirty="0" err="1"/>
              <a:t>scheduler.scheduleJob</a:t>
            </a:r>
            <a:r>
              <a:rPr lang="en-US" dirty="0"/>
              <a:t>(</a:t>
            </a:r>
            <a:r>
              <a:rPr lang="en-US" dirty="0" err="1"/>
              <a:t>jobDetail</a:t>
            </a:r>
            <a:r>
              <a:rPr lang="en-US" dirty="0"/>
              <a:t>, </a:t>
            </a:r>
            <a:r>
              <a:rPr lang="en-US" dirty="0" err="1"/>
              <a:t>simpleTrigger</a:t>
            </a:r>
            <a:r>
              <a:rPr lang="en-US" dirty="0"/>
              <a:t>); </a:t>
            </a:r>
          </a:p>
        </p:txBody>
      </p:sp>
    </p:spTree>
    <p:extLst>
      <p:ext uri="{BB962C8B-B14F-4D97-AF65-F5344CB8AC3E}">
        <p14:creationId xmlns:p14="http://schemas.microsoft.com/office/powerpoint/2010/main" val="135497764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20FE63-E2E6-3910-FFAA-7A0BE1D03031}"/>
              </a:ext>
            </a:extLst>
          </p:cNvPr>
          <p:cNvSpPr>
            <a:spLocks noGrp="1"/>
          </p:cNvSpPr>
          <p:nvPr>
            <p:ph idx="1"/>
          </p:nvPr>
        </p:nvSpPr>
        <p:spPr>
          <a:xfrm>
            <a:off x="352926" y="561474"/>
            <a:ext cx="11662611" cy="6079958"/>
          </a:xfrm>
        </p:spPr>
        <p:txBody>
          <a:bodyPr>
            <a:normAutofit/>
          </a:bodyPr>
          <a:lstStyle/>
          <a:p>
            <a:r>
              <a:rPr lang="en-US" dirty="0"/>
              <a:t>Quartz Cron scheduling</a:t>
            </a:r>
          </a:p>
          <a:p>
            <a:pPr lvl="1"/>
            <a:r>
              <a:rPr lang="en-US" dirty="0"/>
              <a:t>Scheduler </a:t>
            </a:r>
            <a:r>
              <a:rPr lang="en-US" dirty="0" err="1"/>
              <a:t>scheduler</a:t>
            </a:r>
            <a:r>
              <a:rPr lang="en-US" dirty="0"/>
              <a:t> =new </a:t>
            </a:r>
            <a:r>
              <a:rPr lang="en-US" dirty="0" err="1"/>
              <a:t>StdSchedulerFactory</a:t>
            </a:r>
            <a:r>
              <a:rPr lang="en-US" dirty="0"/>
              <a:t>().</a:t>
            </a:r>
            <a:r>
              <a:rPr lang="en-US" dirty="0" err="1"/>
              <a:t>getScheduler</a:t>
            </a:r>
            <a:r>
              <a:rPr lang="en-US" dirty="0"/>
              <a:t>(); </a:t>
            </a:r>
          </a:p>
          <a:p>
            <a:pPr lvl="1"/>
            <a:r>
              <a:rPr lang="en-US" dirty="0" err="1"/>
              <a:t>scheduler.start</a:t>
            </a:r>
            <a:r>
              <a:rPr lang="en-US" dirty="0"/>
              <a:t>(); </a:t>
            </a:r>
          </a:p>
          <a:p>
            <a:pPr lvl="1"/>
            <a:r>
              <a:rPr lang="en-US" dirty="0" err="1"/>
              <a:t>JobDetail</a:t>
            </a:r>
            <a:r>
              <a:rPr lang="en-US" dirty="0"/>
              <a:t> </a:t>
            </a:r>
            <a:r>
              <a:rPr lang="en-US" dirty="0" err="1"/>
              <a:t>jobDetail</a:t>
            </a:r>
            <a:r>
              <a:rPr lang="en-US" dirty="0"/>
              <a:t>=new </a:t>
            </a:r>
            <a:r>
              <a:rPr lang="en-US" dirty="0" err="1"/>
              <a:t>JobDetail</a:t>
            </a:r>
            <a:r>
              <a:rPr lang="en-US" dirty="0"/>
              <a:t>("</a:t>
            </a:r>
            <a:r>
              <a:rPr lang="en-US" dirty="0" err="1"/>
              <a:t>HelloWorldJob</a:t>
            </a:r>
            <a:r>
              <a:rPr lang="en-US" dirty="0"/>
              <a:t>",</a:t>
            </a:r>
            <a:r>
              <a:rPr lang="en-US" dirty="0" err="1"/>
              <a:t>scheduler.DEFAULT_GROUP,HelloWorldJob.class</a:t>
            </a:r>
            <a:r>
              <a:rPr lang="en-US" dirty="0"/>
              <a:t>); </a:t>
            </a:r>
          </a:p>
          <a:p>
            <a:pPr lvl="1"/>
            <a:r>
              <a:rPr lang="en-US" dirty="0"/>
              <a:t>String </a:t>
            </a:r>
            <a:r>
              <a:rPr lang="en-US" dirty="0" err="1"/>
              <a:t>cronExpression</a:t>
            </a:r>
            <a:r>
              <a:rPr lang="en-US" dirty="0"/>
              <a:t> ="0/5 * * * * ?"; </a:t>
            </a:r>
          </a:p>
          <a:p>
            <a:pPr lvl="1"/>
            <a:r>
              <a:rPr lang="en-US" dirty="0"/>
              <a:t>Trigger </a:t>
            </a:r>
            <a:r>
              <a:rPr lang="en-US" dirty="0" err="1"/>
              <a:t>crontrigger</a:t>
            </a:r>
            <a:r>
              <a:rPr lang="en-US" dirty="0"/>
              <a:t>=new </a:t>
            </a:r>
            <a:r>
              <a:rPr lang="en-US" dirty="0" err="1"/>
              <a:t>CronTrigger</a:t>
            </a:r>
            <a:r>
              <a:rPr lang="en-US" dirty="0"/>
              <a:t>("</a:t>
            </a:r>
            <a:r>
              <a:rPr lang="en-US" dirty="0" err="1"/>
              <a:t>crontrigger</a:t>
            </a:r>
            <a:r>
              <a:rPr lang="en-US" dirty="0"/>
              <a:t>",</a:t>
            </a:r>
            <a:r>
              <a:rPr lang="en-US" dirty="0" err="1"/>
              <a:t>scheduler.DEFAULT_GROUP,cronExpression</a:t>
            </a:r>
            <a:r>
              <a:rPr lang="en-US" dirty="0"/>
              <a:t>);</a:t>
            </a:r>
          </a:p>
          <a:p>
            <a:pPr lvl="1"/>
            <a:r>
              <a:rPr lang="en-US" dirty="0"/>
              <a:t> </a:t>
            </a:r>
            <a:r>
              <a:rPr lang="en-US" dirty="0" err="1"/>
              <a:t>scheduler.scheduleJob</a:t>
            </a:r>
            <a:r>
              <a:rPr lang="en-US" dirty="0"/>
              <a:t>(</a:t>
            </a:r>
            <a:r>
              <a:rPr lang="en-US" dirty="0" err="1"/>
              <a:t>jobDetail</a:t>
            </a:r>
            <a:r>
              <a:rPr lang="en-US" dirty="0"/>
              <a:t>, </a:t>
            </a:r>
            <a:r>
              <a:rPr lang="en-US" dirty="0" err="1"/>
              <a:t>crontrigger</a:t>
            </a:r>
            <a:r>
              <a:rPr lang="en-US" dirty="0"/>
              <a:t>);</a:t>
            </a:r>
          </a:p>
        </p:txBody>
      </p:sp>
    </p:spTree>
    <p:extLst>
      <p:ext uri="{BB962C8B-B14F-4D97-AF65-F5344CB8AC3E}">
        <p14:creationId xmlns:p14="http://schemas.microsoft.com/office/powerpoint/2010/main" val="389113946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20FE63-E2E6-3910-FFAA-7A0BE1D03031}"/>
              </a:ext>
            </a:extLst>
          </p:cNvPr>
          <p:cNvSpPr>
            <a:spLocks noGrp="1"/>
          </p:cNvSpPr>
          <p:nvPr>
            <p:ph idx="1"/>
          </p:nvPr>
        </p:nvSpPr>
        <p:spPr>
          <a:xfrm>
            <a:off x="352926" y="561474"/>
            <a:ext cx="11662611" cy="6079958"/>
          </a:xfrm>
        </p:spPr>
        <p:txBody>
          <a:bodyPr>
            <a:normAutofit/>
          </a:bodyPr>
          <a:lstStyle/>
          <a:p>
            <a:r>
              <a:rPr lang="en-US" dirty="0"/>
              <a:t>Scheduling with Spring</a:t>
            </a:r>
          </a:p>
          <a:p>
            <a:pPr lvl="1"/>
            <a:r>
              <a:rPr lang="en-US" dirty="0"/>
              <a:t>Spring annotation</a:t>
            </a:r>
          </a:p>
          <a:p>
            <a:pPr lvl="2"/>
            <a:r>
              <a:rPr lang="en-US" dirty="0" err="1"/>
              <a:t>FixedRate</a:t>
            </a:r>
            <a:r>
              <a:rPr lang="en-US" dirty="0"/>
              <a:t>, </a:t>
            </a:r>
            <a:r>
              <a:rPr lang="en-US" dirty="0" err="1"/>
              <a:t>FixedDelay</a:t>
            </a:r>
            <a:r>
              <a:rPr lang="en-US" dirty="0"/>
              <a:t>, or Cron</a:t>
            </a:r>
          </a:p>
          <a:p>
            <a:pPr lvl="2"/>
            <a:r>
              <a:rPr lang="en-US" dirty="0"/>
              <a:t>Annotate any method on any POJO</a:t>
            </a:r>
          </a:p>
          <a:p>
            <a:pPr lvl="3"/>
            <a:r>
              <a:rPr lang="en-US" dirty="0"/>
              <a:t>Should not take any params</a:t>
            </a:r>
          </a:p>
          <a:p>
            <a:pPr lvl="3"/>
            <a:r>
              <a:rPr lang="en-US" dirty="0"/>
              <a:t>Should return void</a:t>
            </a:r>
          </a:p>
          <a:p>
            <a:pPr lvl="2"/>
            <a:r>
              <a:rPr lang="en-US" dirty="0"/>
              <a:t>Ex.</a:t>
            </a:r>
          </a:p>
          <a:p>
            <a:pPr lvl="3"/>
            <a:r>
              <a:rPr lang="en-US" dirty="0"/>
              <a:t>@Scheduled(fixedRate = 5000, </a:t>
            </a:r>
            <a:r>
              <a:rPr lang="en-US" dirty="0" err="1"/>
              <a:t>initialDelay</a:t>
            </a:r>
            <a:r>
              <a:rPr lang="en-US" dirty="0"/>
              <a:t> = 1000) </a:t>
            </a:r>
          </a:p>
          <a:p>
            <a:pPr lvl="3"/>
            <a:r>
              <a:rPr lang="en-US" dirty="0"/>
              <a:t>public void </a:t>
            </a:r>
            <a:r>
              <a:rPr lang="en-US" dirty="0" err="1"/>
              <a:t>fixedRateMethod</a:t>
            </a:r>
            <a:r>
              <a:rPr lang="en-US" dirty="0"/>
              <a:t>() { </a:t>
            </a:r>
            <a:r>
              <a:rPr lang="en-US" dirty="0" err="1"/>
              <a:t>System.out.println</a:t>
            </a:r>
            <a:r>
              <a:rPr lang="en-US" dirty="0"/>
              <a:t>("Fixed rate"); }</a:t>
            </a:r>
          </a:p>
          <a:p>
            <a:pPr lvl="1"/>
            <a:r>
              <a:rPr lang="en-US" dirty="0"/>
              <a:t>Spring config</a:t>
            </a:r>
          </a:p>
          <a:p>
            <a:pPr lvl="2"/>
            <a:r>
              <a:rPr lang="en-US" dirty="0"/>
              <a:t>&lt;</a:t>
            </a:r>
            <a:r>
              <a:rPr lang="en-US" dirty="0" err="1"/>
              <a:t>task:annotation-driven</a:t>
            </a:r>
            <a:r>
              <a:rPr lang="en-US" dirty="0"/>
              <a:t> scheduler="</a:t>
            </a:r>
            <a:r>
              <a:rPr lang="en-US" dirty="0" err="1"/>
              <a:t>myScheduler</a:t>
            </a:r>
            <a:r>
              <a:rPr lang="en-US" dirty="0"/>
              <a:t>" /&gt; </a:t>
            </a:r>
            <a:r>
              <a:rPr lang="en-US" dirty="0">
                <a:sym typeface="Wingdings" panose="05000000000000000000" pitchFamily="2" charset="2"/>
              </a:rPr>
              <a:t>Looks for @Scheduled</a:t>
            </a:r>
            <a:endParaRPr lang="en-US" dirty="0"/>
          </a:p>
          <a:p>
            <a:pPr lvl="2"/>
            <a:r>
              <a:rPr lang="en-US" dirty="0"/>
              <a:t> &lt;</a:t>
            </a:r>
            <a:r>
              <a:rPr lang="en-US" dirty="0" err="1"/>
              <a:t>task:scheduler</a:t>
            </a:r>
            <a:r>
              <a:rPr lang="en-US" dirty="0"/>
              <a:t> id="</a:t>
            </a:r>
            <a:r>
              <a:rPr lang="en-US" dirty="0" err="1"/>
              <a:t>myScheduler</a:t>
            </a:r>
            <a:r>
              <a:rPr lang="en-US" dirty="0"/>
              <a:t>" pool-size="10" /&gt; </a:t>
            </a:r>
            <a:r>
              <a:rPr lang="en-US" dirty="0">
                <a:sym typeface="Wingdings" panose="05000000000000000000" pitchFamily="2" charset="2"/>
              </a:rPr>
              <a:t>Scheduling Thread Pool</a:t>
            </a:r>
            <a:endParaRPr lang="en-US" dirty="0"/>
          </a:p>
        </p:txBody>
      </p:sp>
    </p:spTree>
    <p:extLst>
      <p:ext uri="{BB962C8B-B14F-4D97-AF65-F5344CB8AC3E}">
        <p14:creationId xmlns:p14="http://schemas.microsoft.com/office/powerpoint/2010/main" val="145178192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20FE63-E2E6-3910-FFAA-7A0BE1D03031}"/>
              </a:ext>
            </a:extLst>
          </p:cNvPr>
          <p:cNvSpPr>
            <a:spLocks noGrp="1"/>
          </p:cNvSpPr>
          <p:nvPr>
            <p:ph idx="1"/>
          </p:nvPr>
        </p:nvSpPr>
        <p:spPr>
          <a:xfrm>
            <a:off x="352926" y="577516"/>
            <a:ext cx="11662611" cy="6079958"/>
          </a:xfrm>
        </p:spPr>
        <p:txBody>
          <a:bodyPr>
            <a:normAutofit/>
          </a:bodyPr>
          <a:lstStyle/>
          <a:p>
            <a:r>
              <a:rPr lang="en-US" dirty="0"/>
              <a:t>Async Method Calls</a:t>
            </a:r>
          </a:p>
          <a:p>
            <a:pPr lvl="1"/>
            <a:r>
              <a:rPr lang="en-US" dirty="0"/>
              <a:t>Not wait for a return</a:t>
            </a:r>
          </a:p>
          <a:p>
            <a:pPr lvl="1"/>
            <a:r>
              <a:rPr lang="en-US" dirty="0"/>
              <a:t>The method is started in a separate thread so that the application does not have to wait</a:t>
            </a:r>
          </a:p>
          <a:p>
            <a:pPr lvl="2"/>
            <a:r>
              <a:rPr lang="en-US" dirty="0"/>
              <a:t>@Async </a:t>
            </a:r>
          </a:p>
          <a:p>
            <a:pPr lvl="2"/>
            <a:r>
              <a:rPr lang="en-US" dirty="0"/>
              <a:t>public void </a:t>
            </a:r>
            <a:r>
              <a:rPr lang="en-US" dirty="0" err="1"/>
              <a:t>longRunningMethod</a:t>
            </a:r>
            <a:r>
              <a:rPr lang="en-US" dirty="0"/>
              <a:t>() </a:t>
            </a:r>
          </a:p>
          <a:p>
            <a:pPr lvl="2"/>
            <a:r>
              <a:rPr lang="en-US" dirty="0"/>
              <a:t>{</a:t>
            </a:r>
          </a:p>
          <a:p>
            <a:pPr lvl="3"/>
            <a:r>
              <a:rPr lang="en-US" dirty="0" err="1"/>
              <a:t>Thread.sleep</a:t>
            </a:r>
            <a:r>
              <a:rPr lang="en-US" dirty="0"/>
              <a:t>(5000); </a:t>
            </a:r>
          </a:p>
          <a:p>
            <a:pPr lvl="3"/>
            <a:r>
              <a:rPr lang="en-US" dirty="0" err="1"/>
              <a:t>System.out.println</a:t>
            </a:r>
            <a:r>
              <a:rPr lang="en-US" dirty="0"/>
              <a:t>("Finished </a:t>
            </a:r>
            <a:r>
              <a:rPr lang="en-US" dirty="0" err="1"/>
              <a:t>longRunningMethod</a:t>
            </a:r>
            <a:r>
              <a:rPr lang="en-US" dirty="0"/>
              <a:t>"); </a:t>
            </a:r>
          </a:p>
          <a:p>
            <a:pPr lvl="2"/>
            <a:r>
              <a:rPr lang="en-US" dirty="0"/>
              <a:t>}</a:t>
            </a:r>
          </a:p>
          <a:p>
            <a:pPr lvl="1"/>
            <a:r>
              <a:rPr lang="en-US" dirty="0"/>
              <a:t> &lt;</a:t>
            </a:r>
            <a:r>
              <a:rPr lang="en-US" dirty="0" err="1"/>
              <a:t>task:annotation-driven</a:t>
            </a:r>
            <a:r>
              <a:rPr lang="en-US" dirty="0"/>
              <a:t> executor="</a:t>
            </a:r>
            <a:r>
              <a:rPr lang="en-US" dirty="0" err="1"/>
              <a:t>myExecutor</a:t>
            </a:r>
            <a:r>
              <a:rPr lang="en-US" dirty="0"/>
              <a:t>" /&gt; </a:t>
            </a:r>
            <a:r>
              <a:rPr lang="en-US" dirty="0">
                <a:sym typeface="Wingdings" panose="05000000000000000000" pitchFamily="2" charset="2"/>
              </a:rPr>
              <a:t>Look for @Async</a:t>
            </a:r>
            <a:endParaRPr lang="en-US" dirty="0"/>
          </a:p>
          <a:p>
            <a:pPr lvl="1"/>
            <a:r>
              <a:rPr lang="en-US" dirty="0"/>
              <a:t> &lt;</a:t>
            </a:r>
            <a:r>
              <a:rPr lang="en-US" dirty="0" err="1"/>
              <a:t>task:executor</a:t>
            </a:r>
            <a:r>
              <a:rPr lang="en-US" dirty="0"/>
              <a:t> id="</a:t>
            </a:r>
            <a:r>
              <a:rPr lang="en-US" dirty="0" err="1"/>
              <a:t>myExecutor</a:t>
            </a:r>
            <a:r>
              <a:rPr lang="en-US" dirty="0"/>
              <a:t>" pool-size="5" /&gt; </a:t>
            </a:r>
            <a:r>
              <a:rPr lang="en-US" dirty="0">
                <a:sym typeface="Wingdings" panose="05000000000000000000" pitchFamily="2" charset="2"/>
              </a:rPr>
              <a:t>Executor thread pool size</a:t>
            </a:r>
            <a:endParaRPr lang="en-US" dirty="0"/>
          </a:p>
        </p:txBody>
      </p:sp>
    </p:spTree>
    <p:extLst>
      <p:ext uri="{BB962C8B-B14F-4D97-AF65-F5344CB8AC3E}">
        <p14:creationId xmlns:p14="http://schemas.microsoft.com/office/powerpoint/2010/main" val="10058176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20FE63-E2E6-3910-FFAA-7A0BE1D03031}"/>
              </a:ext>
            </a:extLst>
          </p:cNvPr>
          <p:cNvSpPr>
            <a:spLocks noGrp="1"/>
          </p:cNvSpPr>
          <p:nvPr>
            <p:ph idx="1"/>
          </p:nvPr>
        </p:nvSpPr>
        <p:spPr>
          <a:xfrm>
            <a:off x="352926" y="577516"/>
            <a:ext cx="11662611" cy="6079958"/>
          </a:xfrm>
        </p:spPr>
        <p:txBody>
          <a:bodyPr>
            <a:normAutofit/>
          </a:bodyPr>
          <a:lstStyle/>
          <a:p>
            <a:r>
              <a:rPr lang="en-US" dirty="0"/>
              <a:t>Write a Cron Trigger that has a delay of 30 seconds, and then fires every 10 seconds, Friday afternoon at 2:45pm</a:t>
            </a:r>
          </a:p>
          <a:p>
            <a:endParaRPr lang="en-US" dirty="0"/>
          </a:p>
          <a:p>
            <a:endParaRPr lang="en-US" dirty="0"/>
          </a:p>
          <a:p>
            <a:r>
              <a:rPr lang="en-US" dirty="0"/>
              <a:t>What if we want it to start at 2:45pm and continue firing every 10 seconds until 2:50pm?</a:t>
            </a:r>
          </a:p>
        </p:txBody>
      </p:sp>
    </p:spTree>
    <p:extLst>
      <p:ext uri="{BB962C8B-B14F-4D97-AF65-F5344CB8AC3E}">
        <p14:creationId xmlns:p14="http://schemas.microsoft.com/office/powerpoint/2010/main" val="334457833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20FE63-E2E6-3910-FFAA-7A0BE1D03031}"/>
              </a:ext>
            </a:extLst>
          </p:cNvPr>
          <p:cNvSpPr>
            <a:spLocks noGrp="1"/>
          </p:cNvSpPr>
          <p:nvPr>
            <p:ph idx="1"/>
          </p:nvPr>
        </p:nvSpPr>
        <p:spPr>
          <a:xfrm>
            <a:off x="298384" y="250257"/>
            <a:ext cx="11717154" cy="6407217"/>
          </a:xfrm>
        </p:spPr>
        <p:txBody>
          <a:bodyPr>
            <a:normAutofit fontScale="70000" lnSpcReduction="20000"/>
          </a:bodyPr>
          <a:lstStyle/>
          <a:p>
            <a:r>
              <a:rPr lang="en-US" dirty="0">
                <a:highlight>
                  <a:srgbClr val="FF0000"/>
                </a:highlight>
              </a:rPr>
              <a:t>Why does session factory is singleton?</a:t>
            </a:r>
          </a:p>
          <a:p>
            <a:pPr lvl="1"/>
            <a:r>
              <a:rPr lang="en-US" dirty="0">
                <a:highlight>
                  <a:srgbClr val="FF0000"/>
                </a:highlight>
              </a:rPr>
              <a:t>Session factory is very heavy and may impact performance. </a:t>
            </a:r>
          </a:p>
          <a:p>
            <a:r>
              <a:rPr lang="en-US" dirty="0">
                <a:highlight>
                  <a:srgbClr val="FF0000"/>
                </a:highlight>
              </a:rPr>
              <a:t>Issues with Session/Operation Anti-pattern</a:t>
            </a:r>
          </a:p>
          <a:p>
            <a:pPr lvl="1"/>
            <a:r>
              <a:rPr lang="en-US" dirty="0">
                <a:highlight>
                  <a:srgbClr val="FF0000"/>
                </a:highlight>
              </a:rPr>
              <a:t>We lose the maximum benefit of caching</a:t>
            </a:r>
          </a:p>
          <a:p>
            <a:pPr lvl="1"/>
            <a:r>
              <a:rPr lang="en-US" dirty="0">
                <a:highlight>
                  <a:srgbClr val="FF0000"/>
                </a:highlight>
              </a:rPr>
              <a:t>You can only have one transaction per operation (no unit of work)</a:t>
            </a:r>
          </a:p>
          <a:p>
            <a:pPr lvl="1"/>
            <a:r>
              <a:rPr lang="en-US" dirty="0">
                <a:highlight>
                  <a:srgbClr val="FF0000"/>
                </a:highlight>
              </a:rPr>
              <a:t>Code problem. Session open/close and transaction start/commit needs to be repeated many time unnecessarily</a:t>
            </a:r>
          </a:p>
          <a:p>
            <a:pPr lvl="1"/>
            <a:r>
              <a:rPr lang="en-US" dirty="0">
                <a:highlight>
                  <a:srgbClr val="FF0000"/>
                </a:highlight>
              </a:rPr>
              <a:t>Exception problem. We are catching the exception at the lowest layer of the application (data access layer)</a:t>
            </a:r>
          </a:p>
          <a:p>
            <a:r>
              <a:rPr lang="en-US" dirty="0">
                <a:highlight>
                  <a:srgbClr val="FF0000"/>
                </a:highlight>
              </a:rPr>
              <a:t>How do we solve the session/operation anti-pattern?</a:t>
            </a:r>
          </a:p>
          <a:p>
            <a:pPr lvl="1"/>
            <a:r>
              <a:rPr lang="en-US" dirty="0">
                <a:highlight>
                  <a:srgbClr val="FF0000"/>
                </a:highlight>
              </a:rPr>
              <a:t>By applying the Hibernate </a:t>
            </a:r>
            <a:r>
              <a:rPr lang="en-US" dirty="0" err="1">
                <a:highlight>
                  <a:srgbClr val="FF0000"/>
                </a:highlight>
              </a:rPr>
              <a:t>ThreadLocal</a:t>
            </a:r>
            <a:r>
              <a:rPr lang="en-US" dirty="0">
                <a:highlight>
                  <a:srgbClr val="FF0000"/>
                </a:highlight>
              </a:rPr>
              <a:t>/Current Session Pattern</a:t>
            </a:r>
          </a:p>
          <a:p>
            <a:r>
              <a:rPr lang="en-US" dirty="0">
                <a:highlight>
                  <a:srgbClr val="FF0000"/>
                </a:highlight>
              </a:rPr>
              <a:t>What happens when you call </a:t>
            </a:r>
            <a:r>
              <a:rPr lang="en-US" dirty="0" err="1">
                <a:highlight>
                  <a:srgbClr val="FF0000"/>
                </a:highlight>
              </a:rPr>
              <a:t>sessionFactory.getCurrentSession</a:t>
            </a:r>
            <a:r>
              <a:rPr lang="en-US" dirty="0">
                <a:highlight>
                  <a:srgbClr val="FF0000"/>
                </a:highlight>
              </a:rPr>
              <a:t>()  with </a:t>
            </a:r>
            <a:r>
              <a:rPr lang="en-US" dirty="0" err="1">
                <a:highlight>
                  <a:srgbClr val="FF0000"/>
                </a:highlight>
              </a:rPr>
              <a:t>ThreadLocal</a:t>
            </a:r>
            <a:r>
              <a:rPr lang="en-US" dirty="0">
                <a:highlight>
                  <a:srgbClr val="FF0000"/>
                </a:highlight>
              </a:rPr>
              <a:t> pattern?</a:t>
            </a:r>
          </a:p>
          <a:p>
            <a:pPr lvl="1"/>
            <a:r>
              <a:rPr lang="en-US" dirty="0">
                <a:highlight>
                  <a:srgbClr val="FF0000"/>
                </a:highlight>
              </a:rPr>
              <a:t>Hibernate will load the current session (will create one if it does not exist) from the </a:t>
            </a:r>
            <a:r>
              <a:rPr lang="en-US" dirty="0" err="1">
                <a:highlight>
                  <a:srgbClr val="FF0000"/>
                </a:highlight>
              </a:rPr>
              <a:t>ThreadLocal</a:t>
            </a:r>
            <a:r>
              <a:rPr lang="en-US" dirty="0">
                <a:highlight>
                  <a:srgbClr val="FF0000"/>
                </a:highlight>
              </a:rPr>
              <a:t>. As a result each thread gets its own session. In this case (and only in this case) hibernate closes the session when you </a:t>
            </a:r>
            <a:r>
              <a:rPr lang="en-US" dirty="0" err="1">
                <a:highlight>
                  <a:srgbClr val="FF0000"/>
                </a:highlight>
              </a:rPr>
              <a:t>tx.commit</a:t>
            </a:r>
            <a:r>
              <a:rPr lang="en-US" dirty="0">
                <a:highlight>
                  <a:srgbClr val="FF0000"/>
                </a:highlight>
              </a:rPr>
              <a:t>()</a:t>
            </a:r>
          </a:p>
          <a:p>
            <a:r>
              <a:rPr lang="en-US" dirty="0">
                <a:highlight>
                  <a:srgbClr val="FF0000"/>
                </a:highlight>
              </a:rPr>
              <a:t>What is the one issue that still remains?</a:t>
            </a:r>
          </a:p>
          <a:p>
            <a:pPr lvl="1"/>
            <a:r>
              <a:rPr lang="en-US" dirty="0">
                <a:highlight>
                  <a:srgbClr val="FF0000"/>
                </a:highlight>
              </a:rPr>
              <a:t>After you close the session (in the controller or service layer) if you try to access lazy-loaded data in JPA entities you get the lazy-initialization exception. This is normally in context of web application.</a:t>
            </a:r>
          </a:p>
          <a:p>
            <a:r>
              <a:rPr lang="en-US" dirty="0">
                <a:highlight>
                  <a:srgbClr val="FF0000"/>
                </a:highlight>
              </a:rPr>
              <a:t>How do we solve that?</a:t>
            </a:r>
          </a:p>
          <a:p>
            <a:pPr lvl="1"/>
            <a:r>
              <a:rPr lang="en-US" dirty="0">
                <a:highlight>
                  <a:srgbClr val="FF0000"/>
                </a:highlight>
              </a:rPr>
              <a:t>Open-Session-in-View Filter</a:t>
            </a:r>
          </a:p>
          <a:p>
            <a:pPr lvl="1"/>
            <a:r>
              <a:rPr lang="en-US" dirty="0" err="1">
                <a:highlight>
                  <a:srgbClr val="FF0000"/>
                </a:highlight>
              </a:rPr>
              <a:t>Hibernate.initialize</a:t>
            </a:r>
            <a:r>
              <a:rPr lang="en-US" dirty="0">
                <a:highlight>
                  <a:srgbClr val="FF0000"/>
                </a:highlight>
              </a:rPr>
              <a:t>()</a:t>
            </a:r>
          </a:p>
          <a:p>
            <a:pPr lvl="1"/>
            <a:r>
              <a:rPr lang="en-US" dirty="0">
                <a:highlight>
                  <a:srgbClr val="FF0000"/>
                </a:highlight>
              </a:rPr>
              <a:t>Eager loading of everything()</a:t>
            </a:r>
          </a:p>
          <a:p>
            <a:r>
              <a:rPr lang="en-US" dirty="0">
                <a:highlight>
                  <a:srgbClr val="FF0000"/>
                </a:highlight>
              </a:rPr>
              <a:t>In spring-hibernate</a:t>
            </a:r>
          </a:p>
          <a:p>
            <a:pPr lvl="1"/>
            <a:r>
              <a:rPr lang="en-US" dirty="0">
                <a:highlight>
                  <a:srgbClr val="FF0000"/>
                </a:highlight>
              </a:rPr>
              <a:t>You can have multiple transaction within same</a:t>
            </a:r>
          </a:p>
          <a:p>
            <a:endParaRPr lang="en-US" dirty="0">
              <a:highlight>
                <a:srgbClr val="FF0000"/>
              </a:highlight>
            </a:endParaRPr>
          </a:p>
          <a:p>
            <a:pPr lvl="1"/>
            <a:endParaRPr lang="en-US" dirty="0">
              <a:highlight>
                <a:srgbClr val="FF0000"/>
              </a:highlight>
            </a:endParaRPr>
          </a:p>
          <a:p>
            <a:pPr lvl="1"/>
            <a:endParaRPr lang="en-US" dirty="0">
              <a:highlight>
                <a:srgbClr val="FF0000"/>
              </a:highlight>
            </a:endParaRPr>
          </a:p>
        </p:txBody>
      </p:sp>
    </p:spTree>
    <p:extLst>
      <p:ext uri="{BB962C8B-B14F-4D97-AF65-F5344CB8AC3E}">
        <p14:creationId xmlns:p14="http://schemas.microsoft.com/office/powerpoint/2010/main" val="3701499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C9DAE-ED7A-43A1-8494-6698CFE50CF7}"/>
              </a:ext>
            </a:extLst>
          </p:cNvPr>
          <p:cNvSpPr>
            <a:spLocks noGrp="1"/>
          </p:cNvSpPr>
          <p:nvPr>
            <p:ph type="title"/>
          </p:nvPr>
        </p:nvSpPr>
        <p:spPr>
          <a:xfrm>
            <a:off x="838200" y="365126"/>
            <a:ext cx="8989194" cy="635902"/>
          </a:xfrm>
        </p:spPr>
        <p:txBody>
          <a:bodyPr>
            <a:normAutofit fontScale="90000"/>
          </a:bodyPr>
          <a:lstStyle/>
          <a:p>
            <a:r>
              <a:rPr lang="en-US" dirty="0"/>
              <a:t>Save and </a:t>
            </a:r>
            <a:r>
              <a:rPr lang="en-US" dirty="0" err="1"/>
              <a:t>Retrive</a:t>
            </a:r>
            <a:r>
              <a:rPr lang="en-US" dirty="0"/>
              <a:t> all Mechanism</a:t>
            </a:r>
          </a:p>
        </p:txBody>
      </p:sp>
      <p:pic>
        <p:nvPicPr>
          <p:cNvPr id="5" name="Picture 4">
            <a:extLst>
              <a:ext uri="{FF2B5EF4-FFF2-40B4-BE49-F238E27FC236}">
                <a16:creationId xmlns:a16="http://schemas.microsoft.com/office/drawing/2014/main" id="{84770D85-C62D-49DD-A4AB-7F418184DF97}"/>
              </a:ext>
            </a:extLst>
          </p:cNvPr>
          <p:cNvPicPr>
            <a:picLocks noChangeAspect="1"/>
          </p:cNvPicPr>
          <p:nvPr/>
        </p:nvPicPr>
        <p:blipFill>
          <a:blip r:embed="rId2"/>
          <a:stretch>
            <a:fillRect/>
          </a:stretch>
        </p:blipFill>
        <p:spPr>
          <a:xfrm>
            <a:off x="154004" y="1200910"/>
            <a:ext cx="5872627" cy="5430896"/>
          </a:xfrm>
          <a:prstGeom prst="rect">
            <a:avLst/>
          </a:prstGeom>
        </p:spPr>
      </p:pic>
      <p:pic>
        <p:nvPicPr>
          <p:cNvPr id="7" name="Picture 6">
            <a:extLst>
              <a:ext uri="{FF2B5EF4-FFF2-40B4-BE49-F238E27FC236}">
                <a16:creationId xmlns:a16="http://schemas.microsoft.com/office/drawing/2014/main" id="{18E217D9-AB39-4C94-8BD4-6CDF2823785D}"/>
              </a:ext>
            </a:extLst>
          </p:cNvPr>
          <p:cNvPicPr>
            <a:picLocks noChangeAspect="1"/>
          </p:cNvPicPr>
          <p:nvPr/>
        </p:nvPicPr>
        <p:blipFill>
          <a:blip r:embed="rId3"/>
          <a:stretch>
            <a:fillRect/>
          </a:stretch>
        </p:blipFill>
        <p:spPr>
          <a:xfrm>
            <a:off x="6338644" y="1200910"/>
            <a:ext cx="4442845" cy="5349704"/>
          </a:xfrm>
          <a:prstGeom prst="rect">
            <a:avLst/>
          </a:prstGeom>
        </p:spPr>
      </p:pic>
    </p:spTree>
    <p:extLst>
      <p:ext uri="{BB962C8B-B14F-4D97-AF65-F5344CB8AC3E}">
        <p14:creationId xmlns:p14="http://schemas.microsoft.com/office/powerpoint/2010/main" val="1833587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0F8A6-7B86-479C-9210-EE8F016D4B25}"/>
              </a:ext>
            </a:extLst>
          </p:cNvPr>
          <p:cNvSpPr>
            <a:spLocks noGrp="1"/>
          </p:cNvSpPr>
          <p:nvPr>
            <p:ph type="title"/>
          </p:nvPr>
        </p:nvSpPr>
        <p:spPr>
          <a:xfrm>
            <a:off x="838200" y="365125"/>
            <a:ext cx="8845296" cy="677291"/>
          </a:xfrm>
        </p:spPr>
        <p:txBody>
          <a:bodyPr>
            <a:normAutofit fontScale="90000"/>
          </a:bodyPr>
          <a:lstStyle/>
          <a:p>
            <a:r>
              <a:rPr lang="en-US" dirty="0"/>
              <a:t>Update and Delete Mechanism</a:t>
            </a:r>
          </a:p>
        </p:txBody>
      </p:sp>
      <p:pic>
        <p:nvPicPr>
          <p:cNvPr id="5" name="Picture 4">
            <a:extLst>
              <a:ext uri="{FF2B5EF4-FFF2-40B4-BE49-F238E27FC236}">
                <a16:creationId xmlns:a16="http://schemas.microsoft.com/office/drawing/2014/main" id="{E56D5858-FA1A-46A3-B51B-DCA8E823A19D}"/>
              </a:ext>
            </a:extLst>
          </p:cNvPr>
          <p:cNvPicPr>
            <a:picLocks noChangeAspect="1"/>
          </p:cNvPicPr>
          <p:nvPr/>
        </p:nvPicPr>
        <p:blipFill>
          <a:blip r:embed="rId2"/>
          <a:stretch>
            <a:fillRect/>
          </a:stretch>
        </p:blipFill>
        <p:spPr>
          <a:xfrm>
            <a:off x="586280" y="1181012"/>
            <a:ext cx="4334097" cy="5567260"/>
          </a:xfrm>
          <a:prstGeom prst="rect">
            <a:avLst/>
          </a:prstGeom>
        </p:spPr>
      </p:pic>
      <p:pic>
        <p:nvPicPr>
          <p:cNvPr id="7" name="Picture 6">
            <a:extLst>
              <a:ext uri="{FF2B5EF4-FFF2-40B4-BE49-F238E27FC236}">
                <a16:creationId xmlns:a16="http://schemas.microsoft.com/office/drawing/2014/main" id="{3F604AAF-7831-456C-9DD3-52931C56DEF6}"/>
              </a:ext>
            </a:extLst>
          </p:cNvPr>
          <p:cNvPicPr>
            <a:picLocks noChangeAspect="1"/>
          </p:cNvPicPr>
          <p:nvPr/>
        </p:nvPicPr>
        <p:blipFill>
          <a:blip r:embed="rId3"/>
          <a:stretch>
            <a:fillRect/>
          </a:stretch>
        </p:blipFill>
        <p:spPr>
          <a:xfrm>
            <a:off x="5004478" y="1181012"/>
            <a:ext cx="4814709" cy="5567260"/>
          </a:xfrm>
          <a:prstGeom prst="rect">
            <a:avLst/>
          </a:prstGeom>
        </p:spPr>
      </p:pic>
    </p:spTree>
    <p:extLst>
      <p:ext uri="{BB962C8B-B14F-4D97-AF65-F5344CB8AC3E}">
        <p14:creationId xmlns:p14="http://schemas.microsoft.com/office/powerpoint/2010/main" val="1594471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E99B7-8770-4F1B-BCF3-665CEE624219}"/>
              </a:ext>
            </a:extLst>
          </p:cNvPr>
          <p:cNvSpPr>
            <a:spLocks noGrp="1"/>
          </p:cNvSpPr>
          <p:nvPr>
            <p:ph type="title"/>
          </p:nvPr>
        </p:nvSpPr>
        <p:spPr/>
        <p:txBody>
          <a:bodyPr/>
          <a:lstStyle/>
          <a:p>
            <a:r>
              <a:rPr lang="en-US" dirty="0"/>
              <a:t>Association Mapping</a:t>
            </a:r>
          </a:p>
        </p:txBody>
      </p:sp>
      <p:sp>
        <p:nvSpPr>
          <p:cNvPr id="3" name="Content Placeholder 2">
            <a:extLst>
              <a:ext uri="{FF2B5EF4-FFF2-40B4-BE49-F238E27FC236}">
                <a16:creationId xmlns:a16="http://schemas.microsoft.com/office/drawing/2014/main" id="{7EEB9EC0-7CBB-48D9-8CD7-A7AA48622D69}"/>
              </a:ext>
            </a:extLst>
          </p:cNvPr>
          <p:cNvSpPr>
            <a:spLocks noGrp="1"/>
          </p:cNvSpPr>
          <p:nvPr>
            <p:ph idx="1"/>
          </p:nvPr>
        </p:nvSpPr>
        <p:spPr>
          <a:xfrm>
            <a:off x="838200" y="1825626"/>
            <a:ext cx="10515600" cy="1793474"/>
          </a:xfrm>
        </p:spPr>
        <p:txBody>
          <a:bodyPr>
            <a:normAutofit/>
          </a:bodyPr>
          <a:lstStyle/>
          <a:p>
            <a:r>
              <a:rPr lang="en-US" sz="2000" dirty="0" err="1"/>
              <a:t>Uni-Directional</a:t>
            </a:r>
            <a:r>
              <a:rPr lang="en-US" sz="2000" dirty="0" err="1">
                <a:sym typeface="Wingdings" panose="05000000000000000000" pitchFamily="2" charset="2"/>
              </a:rPr>
              <a:t>OneToMany</a:t>
            </a:r>
            <a:endParaRPr lang="en-US" sz="2000" dirty="0">
              <a:sym typeface="Wingdings" panose="05000000000000000000" pitchFamily="2" charset="2"/>
            </a:endParaRPr>
          </a:p>
          <a:p>
            <a:pPr lvl="1"/>
            <a:r>
              <a:rPr lang="en-US" sz="1800" dirty="0">
                <a:sym typeface="Wingdings" panose="05000000000000000000" pitchFamily="2" charset="2"/>
              </a:rPr>
              <a:t>At Source: private List&lt;Destination&gt; </a:t>
            </a:r>
            <a:r>
              <a:rPr lang="en-US" sz="1800" dirty="0" err="1">
                <a:sym typeface="Wingdings" panose="05000000000000000000" pitchFamily="2" charset="2"/>
              </a:rPr>
              <a:t>dests</a:t>
            </a:r>
            <a:r>
              <a:rPr lang="en-US" sz="1800" dirty="0">
                <a:sym typeface="Wingdings" panose="05000000000000000000" pitchFamily="2" charset="2"/>
              </a:rPr>
              <a:t>= new </a:t>
            </a:r>
            <a:r>
              <a:rPr lang="en-US" sz="1800" dirty="0" err="1">
                <a:sym typeface="Wingdings" panose="05000000000000000000" pitchFamily="2" charset="2"/>
              </a:rPr>
              <a:t>ArrayList</a:t>
            </a:r>
            <a:r>
              <a:rPr lang="en-US" sz="1800" dirty="0">
                <a:sym typeface="Wingdings" panose="05000000000000000000" pitchFamily="2" charset="2"/>
              </a:rPr>
              <a:t>();</a:t>
            </a:r>
          </a:p>
          <a:p>
            <a:r>
              <a:rPr lang="en-US" sz="2000" dirty="0" err="1"/>
              <a:t>Bi-Directional</a:t>
            </a:r>
            <a:r>
              <a:rPr lang="en-US" sz="2000" dirty="0" err="1">
                <a:sym typeface="Wingdings" panose="05000000000000000000" pitchFamily="2" charset="2"/>
              </a:rPr>
              <a:t>OneToMany</a:t>
            </a:r>
            <a:endParaRPr lang="en-US" sz="2000" dirty="0">
              <a:sym typeface="Wingdings" panose="05000000000000000000" pitchFamily="2" charset="2"/>
            </a:endParaRPr>
          </a:p>
          <a:p>
            <a:pPr lvl="1"/>
            <a:r>
              <a:rPr lang="en-US" sz="1800" dirty="0">
                <a:sym typeface="Wingdings" panose="05000000000000000000" pitchFamily="2" charset="2"/>
              </a:rPr>
              <a:t>At Source: private List&lt;Destination&gt; </a:t>
            </a:r>
            <a:r>
              <a:rPr lang="en-US" sz="1800" dirty="0" err="1">
                <a:sym typeface="Wingdings" panose="05000000000000000000" pitchFamily="2" charset="2"/>
              </a:rPr>
              <a:t>descs</a:t>
            </a:r>
            <a:r>
              <a:rPr lang="en-US" sz="1800" dirty="0">
                <a:sym typeface="Wingdings" panose="05000000000000000000" pitchFamily="2" charset="2"/>
              </a:rPr>
              <a:t>= new </a:t>
            </a:r>
            <a:r>
              <a:rPr lang="en-US" sz="1800" dirty="0" err="1">
                <a:sym typeface="Wingdings" panose="05000000000000000000" pitchFamily="2" charset="2"/>
              </a:rPr>
              <a:t>ArrayList</a:t>
            </a:r>
            <a:r>
              <a:rPr lang="en-US" sz="1800" dirty="0">
                <a:sym typeface="Wingdings" panose="05000000000000000000" pitchFamily="2" charset="2"/>
              </a:rPr>
              <a:t>();</a:t>
            </a:r>
          </a:p>
          <a:p>
            <a:pPr lvl="1"/>
            <a:r>
              <a:rPr lang="en-US" sz="1800" dirty="0">
                <a:sym typeface="Wingdings" panose="05000000000000000000" pitchFamily="2" charset="2"/>
              </a:rPr>
              <a:t>At </a:t>
            </a:r>
            <a:r>
              <a:rPr lang="en-US" sz="1800" dirty="0" err="1">
                <a:sym typeface="Wingdings" panose="05000000000000000000" pitchFamily="2" charset="2"/>
              </a:rPr>
              <a:t>Dest</a:t>
            </a:r>
            <a:r>
              <a:rPr lang="en-US" sz="1800" dirty="0">
                <a:sym typeface="Wingdings" panose="05000000000000000000" pitchFamily="2" charset="2"/>
              </a:rPr>
              <a:t>. Private Source </a:t>
            </a:r>
            <a:r>
              <a:rPr lang="en-US" sz="1800" dirty="0" err="1">
                <a:sym typeface="Wingdings" panose="05000000000000000000" pitchFamily="2" charset="2"/>
              </a:rPr>
              <a:t>source</a:t>
            </a:r>
            <a:r>
              <a:rPr lang="en-US" sz="1800" dirty="0">
                <a:sym typeface="Wingdings" panose="05000000000000000000" pitchFamily="2" charset="2"/>
              </a:rPr>
              <a:t>;</a:t>
            </a:r>
          </a:p>
          <a:p>
            <a:endParaRPr lang="en-US" sz="2000" dirty="0">
              <a:sym typeface="Wingdings" panose="05000000000000000000" pitchFamily="2" charset="2"/>
            </a:endParaRPr>
          </a:p>
          <a:p>
            <a:endParaRPr lang="en-US" sz="2000" dirty="0">
              <a:sym typeface="Wingdings" panose="05000000000000000000" pitchFamily="2" charset="2"/>
            </a:endParaRPr>
          </a:p>
          <a:p>
            <a:endParaRPr lang="en-US" sz="2000" dirty="0"/>
          </a:p>
        </p:txBody>
      </p:sp>
      <p:pic>
        <p:nvPicPr>
          <p:cNvPr id="5" name="Picture 4">
            <a:extLst>
              <a:ext uri="{FF2B5EF4-FFF2-40B4-BE49-F238E27FC236}">
                <a16:creationId xmlns:a16="http://schemas.microsoft.com/office/drawing/2014/main" id="{36F1B6BD-9070-40FC-A099-95AAB78605B7}"/>
              </a:ext>
            </a:extLst>
          </p:cNvPr>
          <p:cNvPicPr>
            <a:picLocks noChangeAspect="1"/>
          </p:cNvPicPr>
          <p:nvPr/>
        </p:nvPicPr>
        <p:blipFill>
          <a:blip r:embed="rId2"/>
          <a:stretch>
            <a:fillRect/>
          </a:stretch>
        </p:blipFill>
        <p:spPr>
          <a:xfrm>
            <a:off x="838200" y="3754038"/>
            <a:ext cx="8001000" cy="1905000"/>
          </a:xfrm>
          <a:prstGeom prst="rect">
            <a:avLst/>
          </a:prstGeom>
        </p:spPr>
      </p:pic>
    </p:spTree>
    <p:extLst>
      <p:ext uri="{BB962C8B-B14F-4D97-AF65-F5344CB8AC3E}">
        <p14:creationId xmlns:p14="http://schemas.microsoft.com/office/powerpoint/2010/main" val="486733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53186E-8A06-4B4A-8A59-775C386FC98E}"/>
              </a:ext>
            </a:extLst>
          </p:cNvPr>
          <p:cNvSpPr>
            <a:spLocks noGrp="1"/>
          </p:cNvSpPr>
          <p:nvPr>
            <p:ph idx="1"/>
          </p:nvPr>
        </p:nvSpPr>
        <p:spPr>
          <a:xfrm>
            <a:off x="363682" y="342900"/>
            <a:ext cx="5368674" cy="6372073"/>
          </a:xfrm>
        </p:spPr>
        <p:txBody>
          <a:bodyPr>
            <a:noAutofit/>
          </a:bodyPr>
          <a:lstStyle/>
          <a:p>
            <a:r>
              <a:rPr lang="en-US" sz="1600" b="1" dirty="0" err="1">
                <a:highlight>
                  <a:srgbClr val="FFFF00"/>
                </a:highlight>
              </a:rPr>
              <a:t>OneToMany</a:t>
            </a:r>
            <a:r>
              <a:rPr lang="en-US" sz="1600" b="1" dirty="0" err="1">
                <a:highlight>
                  <a:srgbClr val="FFFF00"/>
                </a:highlight>
                <a:sym typeface="Wingdings" panose="05000000000000000000" pitchFamily="2" charset="2"/>
              </a:rPr>
              <a:t>Uni</a:t>
            </a:r>
            <a:r>
              <a:rPr lang="en-US" sz="1600" b="1" dirty="0">
                <a:highlight>
                  <a:srgbClr val="FFFF00"/>
                </a:highlight>
                <a:sym typeface="Wingdings" panose="05000000000000000000" pitchFamily="2" charset="2"/>
              </a:rPr>
              <a:t>: (default is join table)</a:t>
            </a:r>
          </a:p>
          <a:p>
            <a:r>
              <a:rPr lang="en-US" sz="1500" dirty="0"/>
              <a:t>Source:</a:t>
            </a:r>
          </a:p>
          <a:p>
            <a:pPr lvl="1"/>
            <a:r>
              <a:rPr lang="en-US" sz="1500" dirty="0"/>
              <a:t>@OneToMany </a:t>
            </a:r>
            <a:endParaRPr lang="en-US" sz="1500" dirty="0">
              <a:sym typeface="Wingdings" panose="05000000000000000000" pitchFamily="2" charset="2"/>
            </a:endParaRPr>
          </a:p>
          <a:p>
            <a:pPr lvl="1"/>
            <a:r>
              <a:rPr lang="en-US" sz="1500" dirty="0">
                <a:sym typeface="Wingdings" panose="05000000000000000000" pitchFamily="2" charset="2"/>
              </a:rPr>
              <a:t>private List&lt;Target&gt; targets= new </a:t>
            </a:r>
            <a:r>
              <a:rPr lang="en-US" sz="1500" dirty="0" err="1">
                <a:sym typeface="Wingdings" panose="05000000000000000000" pitchFamily="2" charset="2"/>
              </a:rPr>
              <a:t>ArrayList</a:t>
            </a:r>
            <a:r>
              <a:rPr lang="en-US" sz="1500" dirty="0">
                <a:sym typeface="Wingdings" panose="05000000000000000000" pitchFamily="2" charset="2"/>
              </a:rPr>
              <a:t>();</a:t>
            </a:r>
          </a:p>
          <a:p>
            <a:r>
              <a:rPr lang="en-US" sz="1600" b="1" dirty="0">
                <a:highlight>
                  <a:srgbClr val="00FFFF"/>
                </a:highlight>
                <a:sym typeface="Wingdings" panose="05000000000000000000" pitchFamily="2" charset="2"/>
              </a:rPr>
              <a:t>Result: Create third table named: </a:t>
            </a:r>
            <a:r>
              <a:rPr lang="en-US" sz="1600" b="1" dirty="0" err="1">
                <a:highlight>
                  <a:srgbClr val="00FFFF"/>
                </a:highlight>
                <a:sym typeface="Wingdings" panose="05000000000000000000" pitchFamily="2" charset="2"/>
              </a:rPr>
              <a:t>source_target</a:t>
            </a:r>
            <a:endParaRPr lang="en-US" sz="1600" b="1" dirty="0">
              <a:highlight>
                <a:srgbClr val="00FFFF"/>
              </a:highlight>
              <a:sym typeface="Wingdings" panose="05000000000000000000" pitchFamily="2" charset="2"/>
            </a:endParaRPr>
          </a:p>
          <a:p>
            <a:r>
              <a:rPr lang="en-US" sz="1600" b="1" dirty="0" err="1">
                <a:highlight>
                  <a:srgbClr val="FFFF00"/>
                </a:highlight>
              </a:rPr>
              <a:t>OneToMany</a:t>
            </a:r>
            <a:r>
              <a:rPr lang="en-US" sz="1600" b="1" dirty="0" err="1">
                <a:highlight>
                  <a:srgbClr val="FFFF00"/>
                </a:highlight>
                <a:sym typeface="Wingdings" panose="05000000000000000000" pitchFamily="2" charset="2"/>
              </a:rPr>
              <a:t>Uni</a:t>
            </a:r>
            <a:r>
              <a:rPr lang="en-US" sz="1600" b="1" dirty="0">
                <a:highlight>
                  <a:srgbClr val="FFFF00"/>
                </a:highlight>
                <a:sym typeface="Wingdings" panose="05000000000000000000" pitchFamily="2" charset="2"/>
              </a:rPr>
              <a:t>: with @JoinTable</a:t>
            </a:r>
          </a:p>
          <a:p>
            <a:r>
              <a:rPr lang="en-US" sz="1500" dirty="0">
                <a:sym typeface="Wingdings" panose="05000000000000000000" pitchFamily="2" charset="2"/>
              </a:rPr>
              <a:t>Source:</a:t>
            </a:r>
          </a:p>
          <a:p>
            <a:pPr lvl="1"/>
            <a:r>
              <a:rPr lang="en-US" sz="1500" dirty="0">
                <a:sym typeface="Wingdings" panose="05000000000000000000" pitchFamily="2" charset="2"/>
              </a:rPr>
              <a:t>@OneToMany</a:t>
            </a:r>
          </a:p>
          <a:p>
            <a:pPr lvl="1"/>
            <a:r>
              <a:rPr lang="en-US" sz="1500" dirty="0">
                <a:sym typeface="Wingdings" panose="05000000000000000000" pitchFamily="2" charset="2"/>
              </a:rPr>
              <a:t>@JoinTable(name=“&lt;table_name&gt;”, </a:t>
            </a:r>
            <a:r>
              <a:rPr lang="en-US" sz="1500" dirty="0" err="1">
                <a:sym typeface="Wingdings" panose="05000000000000000000" pitchFamily="2" charset="2"/>
              </a:rPr>
              <a:t>joinColumn</a:t>
            </a:r>
            <a:r>
              <a:rPr lang="en-US" sz="1500" dirty="0">
                <a:sym typeface="Wingdings" panose="05000000000000000000" pitchFamily="2" charset="2"/>
              </a:rPr>
              <a:t>={@JoinColumn(name=“&lt;src_id&gt;”}, </a:t>
            </a:r>
            <a:r>
              <a:rPr lang="en-US" sz="1500" dirty="0" err="1">
                <a:sym typeface="Wingdings" panose="05000000000000000000" pitchFamily="2" charset="2"/>
              </a:rPr>
              <a:t>inverseJoinColumns</a:t>
            </a:r>
            <a:r>
              <a:rPr lang="en-US" sz="1500" dirty="0">
                <a:sym typeface="Wingdings" panose="05000000000000000000" pitchFamily="2" charset="2"/>
              </a:rPr>
              <a:t>={@JoinColumn(name=“&lt;dest_id&gt;”}) </a:t>
            </a:r>
          </a:p>
          <a:p>
            <a:pPr lvl="1"/>
            <a:r>
              <a:rPr lang="en-US" sz="1500" dirty="0">
                <a:sym typeface="Wingdings" panose="05000000000000000000" pitchFamily="2" charset="2"/>
              </a:rPr>
              <a:t>private List&lt;Target&gt; targets= new </a:t>
            </a:r>
            <a:r>
              <a:rPr lang="en-US" sz="1500" dirty="0" err="1">
                <a:sym typeface="Wingdings" panose="05000000000000000000" pitchFamily="2" charset="2"/>
              </a:rPr>
              <a:t>ArrayList</a:t>
            </a:r>
            <a:r>
              <a:rPr lang="en-US" sz="1500" dirty="0">
                <a:sym typeface="Wingdings" panose="05000000000000000000" pitchFamily="2" charset="2"/>
              </a:rPr>
              <a:t>();</a:t>
            </a:r>
          </a:p>
          <a:p>
            <a:r>
              <a:rPr lang="en-US" sz="1600" b="1" dirty="0">
                <a:highlight>
                  <a:srgbClr val="00FFFF"/>
                </a:highlight>
                <a:sym typeface="Wingdings" panose="05000000000000000000" pitchFamily="2" charset="2"/>
              </a:rPr>
              <a:t>Result: Create third table named: </a:t>
            </a:r>
            <a:r>
              <a:rPr lang="en-US" sz="1600" b="1" dirty="0" err="1">
                <a:highlight>
                  <a:srgbClr val="00FFFF"/>
                </a:highlight>
                <a:sym typeface="Wingdings" panose="05000000000000000000" pitchFamily="2" charset="2"/>
              </a:rPr>
              <a:t>source_target</a:t>
            </a:r>
            <a:endParaRPr lang="en-US" sz="1600" b="1" dirty="0">
              <a:highlight>
                <a:srgbClr val="00FFFF"/>
              </a:highlight>
              <a:sym typeface="Wingdings" panose="05000000000000000000" pitchFamily="2" charset="2"/>
            </a:endParaRPr>
          </a:p>
          <a:p>
            <a:r>
              <a:rPr lang="en-US" sz="1600" b="1" dirty="0" err="1">
                <a:highlight>
                  <a:srgbClr val="FFFF00"/>
                </a:highlight>
                <a:sym typeface="Wingdings" panose="05000000000000000000" pitchFamily="2" charset="2"/>
              </a:rPr>
              <a:t>OneToManyUni</a:t>
            </a:r>
            <a:r>
              <a:rPr lang="en-US" sz="1600" b="1" dirty="0">
                <a:highlight>
                  <a:srgbClr val="FFFF00"/>
                </a:highlight>
                <a:sym typeface="Wingdings" panose="05000000000000000000" pitchFamily="2" charset="2"/>
              </a:rPr>
              <a:t> with FK provided via </a:t>
            </a:r>
            <a:r>
              <a:rPr lang="en-US" sz="1600" b="1" dirty="0" err="1">
                <a:highlight>
                  <a:srgbClr val="FFFF00"/>
                </a:highlight>
                <a:sym typeface="Wingdings" panose="05000000000000000000" pitchFamily="2" charset="2"/>
              </a:rPr>
              <a:t>JoinedColumn</a:t>
            </a:r>
            <a:endParaRPr lang="en-US" sz="1600" b="1" dirty="0">
              <a:highlight>
                <a:srgbClr val="FFFF00"/>
              </a:highlight>
              <a:sym typeface="Wingdings" panose="05000000000000000000" pitchFamily="2" charset="2"/>
            </a:endParaRPr>
          </a:p>
          <a:p>
            <a:r>
              <a:rPr lang="en-US" sz="1500" dirty="0">
                <a:sym typeface="Wingdings" panose="05000000000000000000" pitchFamily="2" charset="2"/>
              </a:rPr>
              <a:t>Source:</a:t>
            </a:r>
          </a:p>
          <a:p>
            <a:pPr lvl="1"/>
            <a:r>
              <a:rPr lang="en-US" sz="1500" dirty="0">
                <a:sym typeface="Wingdings" panose="05000000000000000000" pitchFamily="2" charset="2"/>
              </a:rPr>
              <a:t>@OneToMany</a:t>
            </a:r>
          </a:p>
          <a:p>
            <a:pPr lvl="1"/>
            <a:r>
              <a:rPr lang="en-US" sz="1500" dirty="0">
                <a:sym typeface="Wingdings" panose="05000000000000000000" pitchFamily="2" charset="2"/>
              </a:rPr>
              <a:t>@JoinedColumn(name=“source_id”)</a:t>
            </a:r>
          </a:p>
          <a:p>
            <a:pPr lvl="1"/>
            <a:r>
              <a:rPr lang="en-US" sz="1500" dirty="0">
                <a:sym typeface="Wingdings" panose="05000000000000000000" pitchFamily="2" charset="2"/>
              </a:rPr>
              <a:t>private List&lt;Target&gt; targets= new </a:t>
            </a:r>
            <a:r>
              <a:rPr lang="en-US" sz="1500" dirty="0" err="1">
                <a:sym typeface="Wingdings" panose="05000000000000000000" pitchFamily="2" charset="2"/>
              </a:rPr>
              <a:t>ArrayList</a:t>
            </a:r>
            <a:r>
              <a:rPr lang="en-US" sz="1500" dirty="0">
                <a:sym typeface="Wingdings" panose="05000000000000000000" pitchFamily="2" charset="2"/>
              </a:rPr>
              <a:t>();</a:t>
            </a:r>
          </a:p>
          <a:p>
            <a:r>
              <a:rPr lang="en-US" sz="1600" b="1" dirty="0">
                <a:highlight>
                  <a:srgbClr val="00FFFF"/>
                </a:highlight>
                <a:sym typeface="Wingdings" panose="05000000000000000000" pitchFamily="2" charset="2"/>
              </a:rPr>
              <a:t>Result: Target table created with FK as </a:t>
            </a:r>
            <a:r>
              <a:rPr lang="en-US" sz="1600" b="1" dirty="0" err="1">
                <a:highlight>
                  <a:srgbClr val="00FFFF"/>
                </a:highlight>
                <a:sym typeface="Wingdings" panose="05000000000000000000" pitchFamily="2" charset="2"/>
              </a:rPr>
              <a:t>source_id</a:t>
            </a:r>
            <a:endParaRPr lang="en-US" sz="1600" b="1" dirty="0">
              <a:highlight>
                <a:srgbClr val="00FFFF"/>
              </a:highlight>
              <a:sym typeface="Wingdings" panose="05000000000000000000" pitchFamily="2" charset="2"/>
            </a:endParaRPr>
          </a:p>
        </p:txBody>
      </p:sp>
      <p:sp>
        <p:nvSpPr>
          <p:cNvPr id="4" name="Content Placeholder 2">
            <a:extLst>
              <a:ext uri="{FF2B5EF4-FFF2-40B4-BE49-F238E27FC236}">
                <a16:creationId xmlns:a16="http://schemas.microsoft.com/office/drawing/2014/main" id="{9AE5C099-2E98-89C5-8B28-3A378092FE6F}"/>
              </a:ext>
            </a:extLst>
          </p:cNvPr>
          <p:cNvSpPr txBox="1">
            <a:spLocks/>
          </p:cNvSpPr>
          <p:nvPr/>
        </p:nvSpPr>
        <p:spPr>
          <a:xfrm>
            <a:off x="6459646" y="436419"/>
            <a:ext cx="5489900" cy="60895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err="1">
                <a:highlight>
                  <a:srgbClr val="FFFF00"/>
                </a:highlight>
              </a:rPr>
              <a:t>ManyToOne</a:t>
            </a:r>
            <a:r>
              <a:rPr lang="en-US" sz="1600" b="1" dirty="0" err="1">
                <a:highlight>
                  <a:srgbClr val="FFFF00"/>
                </a:highlight>
                <a:sym typeface="Wingdings" panose="05000000000000000000" pitchFamily="2" charset="2"/>
              </a:rPr>
              <a:t>Uni</a:t>
            </a:r>
            <a:r>
              <a:rPr lang="en-US" sz="1600" b="1" dirty="0">
                <a:highlight>
                  <a:srgbClr val="FFFF00"/>
                </a:highlight>
                <a:sym typeface="Wingdings" panose="05000000000000000000" pitchFamily="2" charset="2"/>
              </a:rPr>
              <a:t>: (Default is join column)</a:t>
            </a:r>
          </a:p>
          <a:p>
            <a:r>
              <a:rPr lang="en-US" sz="1300" dirty="0">
                <a:sym typeface="Wingdings" panose="05000000000000000000" pitchFamily="2" charset="2"/>
              </a:rPr>
              <a:t>Source: </a:t>
            </a:r>
          </a:p>
          <a:p>
            <a:pPr lvl="1"/>
            <a:r>
              <a:rPr lang="en-US" sz="1300" dirty="0">
                <a:sym typeface="Wingdings" panose="05000000000000000000" pitchFamily="2" charset="2"/>
              </a:rPr>
              <a:t>@ManyToOne</a:t>
            </a:r>
          </a:p>
          <a:p>
            <a:pPr lvl="1"/>
            <a:r>
              <a:rPr lang="en-US" sz="1300" dirty="0">
                <a:highlight>
                  <a:srgbClr val="FFFF00"/>
                </a:highlight>
                <a:sym typeface="Wingdings" panose="05000000000000000000" pitchFamily="2" charset="2"/>
              </a:rPr>
              <a:t> private Target </a:t>
            </a:r>
            <a:r>
              <a:rPr lang="en-US" sz="1300" dirty="0" err="1">
                <a:highlight>
                  <a:srgbClr val="FFFF00"/>
                </a:highlight>
                <a:sym typeface="Wingdings" panose="05000000000000000000" pitchFamily="2" charset="2"/>
              </a:rPr>
              <a:t>target</a:t>
            </a:r>
            <a:r>
              <a:rPr lang="en-US" sz="1300" dirty="0">
                <a:highlight>
                  <a:srgbClr val="FFFF00"/>
                </a:highlight>
                <a:sym typeface="Wingdings" panose="05000000000000000000" pitchFamily="2" charset="2"/>
              </a:rPr>
              <a:t>;</a:t>
            </a:r>
          </a:p>
          <a:p>
            <a:r>
              <a:rPr lang="en-US" sz="1800" b="1" dirty="0">
                <a:highlight>
                  <a:srgbClr val="00FFFF"/>
                </a:highlight>
                <a:sym typeface="Wingdings" panose="05000000000000000000" pitchFamily="2" charset="2"/>
              </a:rPr>
              <a:t>Result: Source table created with FK as </a:t>
            </a:r>
            <a:r>
              <a:rPr lang="en-US" sz="1800" b="1" dirty="0" err="1">
                <a:highlight>
                  <a:srgbClr val="00FFFF"/>
                </a:highlight>
                <a:sym typeface="Wingdings" panose="05000000000000000000" pitchFamily="2" charset="2"/>
              </a:rPr>
              <a:t>target_id</a:t>
            </a:r>
            <a:r>
              <a:rPr lang="en-US" sz="1800" b="1" dirty="0">
                <a:highlight>
                  <a:srgbClr val="00FFFF"/>
                </a:highlight>
                <a:sym typeface="Wingdings" panose="05000000000000000000" pitchFamily="2" charset="2"/>
              </a:rPr>
              <a:t> (May result in optional </a:t>
            </a:r>
            <a:r>
              <a:rPr lang="en-US" sz="1800" b="1" dirty="0" err="1">
                <a:highlight>
                  <a:srgbClr val="00FFFF"/>
                </a:highlight>
                <a:sym typeface="Wingdings" panose="05000000000000000000" pitchFamily="2" charset="2"/>
              </a:rPr>
              <a:t>fk</a:t>
            </a:r>
            <a:r>
              <a:rPr lang="en-US" sz="1800" b="1" dirty="0">
                <a:highlight>
                  <a:srgbClr val="00FFFF"/>
                </a:highlight>
                <a:sym typeface="Wingdings" panose="05000000000000000000" pitchFamily="2" charset="2"/>
              </a:rPr>
              <a:t>)</a:t>
            </a:r>
          </a:p>
          <a:p>
            <a:r>
              <a:rPr lang="en-US" sz="1400" b="1" dirty="0" err="1">
                <a:highlight>
                  <a:srgbClr val="FFFF00"/>
                </a:highlight>
              </a:rPr>
              <a:t>ManyToOne</a:t>
            </a:r>
            <a:r>
              <a:rPr lang="en-US" sz="1400" b="1" dirty="0" err="1">
                <a:highlight>
                  <a:srgbClr val="FFFF00"/>
                </a:highlight>
                <a:sym typeface="Wingdings" panose="05000000000000000000" pitchFamily="2" charset="2"/>
              </a:rPr>
              <a:t>Uni</a:t>
            </a:r>
            <a:r>
              <a:rPr lang="en-US" sz="1400" b="1" dirty="0">
                <a:highlight>
                  <a:srgbClr val="FFFF00"/>
                </a:highlight>
                <a:sym typeface="Wingdings" panose="05000000000000000000" pitchFamily="2" charset="2"/>
              </a:rPr>
              <a:t>: with FK provided via </a:t>
            </a:r>
            <a:r>
              <a:rPr lang="en-US" sz="1400" b="1" dirty="0" err="1">
                <a:highlight>
                  <a:srgbClr val="FFFF00"/>
                </a:highlight>
                <a:sym typeface="Wingdings" panose="05000000000000000000" pitchFamily="2" charset="2"/>
              </a:rPr>
              <a:t>JoinedColumn</a:t>
            </a:r>
            <a:endParaRPr lang="en-US" sz="1400" b="1" dirty="0">
              <a:highlight>
                <a:srgbClr val="FFFF00"/>
              </a:highlight>
              <a:sym typeface="Wingdings" panose="05000000000000000000" pitchFamily="2" charset="2"/>
            </a:endParaRPr>
          </a:p>
          <a:p>
            <a:r>
              <a:rPr lang="en-US" sz="1300" dirty="0">
                <a:sym typeface="Wingdings" panose="05000000000000000000" pitchFamily="2" charset="2"/>
              </a:rPr>
              <a:t>Source: </a:t>
            </a:r>
          </a:p>
          <a:p>
            <a:pPr lvl="1"/>
            <a:r>
              <a:rPr lang="en-US" sz="1300" dirty="0">
                <a:sym typeface="Wingdings" panose="05000000000000000000" pitchFamily="2" charset="2"/>
              </a:rPr>
              <a:t>@ManyToOne</a:t>
            </a:r>
          </a:p>
          <a:p>
            <a:pPr lvl="1"/>
            <a:r>
              <a:rPr lang="en-US" sz="1300" dirty="0">
                <a:sym typeface="Wingdings" panose="05000000000000000000" pitchFamily="2" charset="2"/>
              </a:rPr>
              <a:t>@JoinColumn(name="target_id")</a:t>
            </a:r>
          </a:p>
          <a:p>
            <a:pPr lvl="1"/>
            <a:r>
              <a:rPr lang="en-US" sz="1300" dirty="0">
                <a:highlight>
                  <a:srgbClr val="FFFF00"/>
                </a:highlight>
                <a:sym typeface="Wingdings" panose="05000000000000000000" pitchFamily="2" charset="2"/>
              </a:rPr>
              <a:t> private Target </a:t>
            </a:r>
            <a:r>
              <a:rPr lang="en-US" sz="1300" dirty="0" err="1">
                <a:highlight>
                  <a:srgbClr val="FFFF00"/>
                </a:highlight>
                <a:sym typeface="Wingdings" panose="05000000000000000000" pitchFamily="2" charset="2"/>
              </a:rPr>
              <a:t>target</a:t>
            </a:r>
            <a:r>
              <a:rPr lang="en-US" sz="1300" dirty="0">
                <a:highlight>
                  <a:srgbClr val="FFFF00"/>
                </a:highlight>
                <a:sym typeface="Wingdings" panose="05000000000000000000" pitchFamily="2" charset="2"/>
              </a:rPr>
              <a:t>;</a:t>
            </a:r>
          </a:p>
          <a:p>
            <a:r>
              <a:rPr lang="en-US" sz="1800" b="1" dirty="0">
                <a:highlight>
                  <a:srgbClr val="00FFFF"/>
                </a:highlight>
                <a:sym typeface="Wingdings" panose="05000000000000000000" pitchFamily="2" charset="2"/>
              </a:rPr>
              <a:t>Result: Source table created with FK as </a:t>
            </a:r>
            <a:r>
              <a:rPr lang="en-US" sz="1800" b="1" dirty="0" err="1">
                <a:highlight>
                  <a:srgbClr val="00FFFF"/>
                </a:highlight>
                <a:sym typeface="Wingdings" panose="05000000000000000000" pitchFamily="2" charset="2"/>
              </a:rPr>
              <a:t>target_id</a:t>
            </a:r>
            <a:r>
              <a:rPr lang="en-US" sz="1800" b="1" dirty="0">
                <a:highlight>
                  <a:srgbClr val="00FFFF"/>
                </a:highlight>
                <a:sym typeface="Wingdings" panose="05000000000000000000" pitchFamily="2" charset="2"/>
              </a:rPr>
              <a:t> (May result in optional </a:t>
            </a:r>
            <a:r>
              <a:rPr lang="en-US" sz="1800" b="1" dirty="0" err="1">
                <a:highlight>
                  <a:srgbClr val="00FFFF"/>
                </a:highlight>
                <a:sym typeface="Wingdings" panose="05000000000000000000" pitchFamily="2" charset="2"/>
              </a:rPr>
              <a:t>fk</a:t>
            </a:r>
            <a:r>
              <a:rPr lang="en-US" sz="1800" b="1" dirty="0">
                <a:highlight>
                  <a:srgbClr val="00FFFF"/>
                </a:highlight>
                <a:sym typeface="Wingdings" panose="05000000000000000000" pitchFamily="2" charset="2"/>
              </a:rPr>
              <a:t>)</a:t>
            </a:r>
          </a:p>
          <a:p>
            <a:r>
              <a:rPr lang="en-US" sz="1600" b="1" dirty="0" err="1">
                <a:highlight>
                  <a:srgbClr val="FFFF00"/>
                </a:highlight>
              </a:rPr>
              <a:t>ManyToOne</a:t>
            </a:r>
            <a:r>
              <a:rPr lang="en-US" sz="1600" b="1" dirty="0" err="1">
                <a:highlight>
                  <a:srgbClr val="FFFF00"/>
                </a:highlight>
                <a:sym typeface="Wingdings" panose="05000000000000000000" pitchFamily="2" charset="2"/>
              </a:rPr>
              <a:t>Uni</a:t>
            </a:r>
            <a:r>
              <a:rPr lang="en-US" sz="1600" b="1" dirty="0">
                <a:highlight>
                  <a:srgbClr val="FFFF00"/>
                </a:highlight>
                <a:sym typeface="Wingdings" panose="05000000000000000000" pitchFamily="2" charset="2"/>
              </a:rPr>
              <a:t>: with @JoinTable (To avoid optional </a:t>
            </a:r>
            <a:r>
              <a:rPr lang="en-US" sz="1600" b="1" dirty="0" err="1">
                <a:highlight>
                  <a:srgbClr val="FFFF00"/>
                </a:highlight>
                <a:sym typeface="Wingdings" panose="05000000000000000000" pitchFamily="2" charset="2"/>
              </a:rPr>
              <a:t>fk</a:t>
            </a:r>
            <a:r>
              <a:rPr lang="en-US" sz="1600" b="1" dirty="0">
                <a:highlight>
                  <a:srgbClr val="FFFF00"/>
                </a:highlight>
                <a:sym typeface="Wingdings" panose="05000000000000000000" pitchFamily="2" charset="2"/>
              </a:rPr>
              <a:t>)</a:t>
            </a:r>
          </a:p>
          <a:p>
            <a:r>
              <a:rPr lang="en-US" sz="1500" dirty="0">
                <a:sym typeface="Wingdings" panose="05000000000000000000" pitchFamily="2" charset="2"/>
              </a:rPr>
              <a:t>Source:</a:t>
            </a:r>
          </a:p>
          <a:p>
            <a:pPr lvl="1"/>
            <a:r>
              <a:rPr lang="en-US" sz="1500" dirty="0">
                <a:sym typeface="Wingdings" panose="05000000000000000000" pitchFamily="2" charset="2"/>
              </a:rPr>
              <a:t>@ManyToOne</a:t>
            </a:r>
          </a:p>
          <a:p>
            <a:pPr lvl="1"/>
            <a:r>
              <a:rPr lang="en-US" sz="1500" dirty="0">
                <a:sym typeface="Wingdings" panose="05000000000000000000" pitchFamily="2" charset="2"/>
              </a:rPr>
              <a:t>@JoinTable(name=“&lt;table_name&gt;”)</a:t>
            </a:r>
          </a:p>
          <a:p>
            <a:pPr lvl="1"/>
            <a:r>
              <a:rPr lang="en-US" sz="1600" dirty="0">
                <a:highlight>
                  <a:srgbClr val="FFFF00"/>
                </a:highlight>
                <a:sym typeface="Wingdings" panose="05000000000000000000" pitchFamily="2" charset="2"/>
              </a:rPr>
              <a:t> private Target </a:t>
            </a:r>
            <a:r>
              <a:rPr lang="en-US" sz="1600" dirty="0" err="1">
                <a:highlight>
                  <a:srgbClr val="FFFF00"/>
                </a:highlight>
                <a:sym typeface="Wingdings" panose="05000000000000000000" pitchFamily="2" charset="2"/>
              </a:rPr>
              <a:t>target</a:t>
            </a:r>
            <a:r>
              <a:rPr lang="en-US" sz="1600" dirty="0">
                <a:highlight>
                  <a:srgbClr val="FFFF00"/>
                </a:highlight>
                <a:sym typeface="Wingdings" panose="05000000000000000000" pitchFamily="2" charset="2"/>
              </a:rPr>
              <a:t>;</a:t>
            </a:r>
          </a:p>
          <a:p>
            <a:r>
              <a:rPr lang="en-US" sz="2000" b="1" dirty="0">
                <a:highlight>
                  <a:srgbClr val="00FFFF"/>
                </a:highlight>
                <a:sym typeface="Wingdings" panose="05000000000000000000" pitchFamily="2" charset="2"/>
              </a:rPr>
              <a:t>Result: New Joined Table created</a:t>
            </a:r>
            <a:endParaRPr lang="en-US" sz="2000" dirty="0">
              <a:highlight>
                <a:srgbClr val="FFFF00"/>
              </a:highlight>
              <a:sym typeface="Wingdings" panose="05000000000000000000" pitchFamily="2" charset="2"/>
            </a:endParaRPr>
          </a:p>
          <a:p>
            <a:pPr lvl="2"/>
            <a:endParaRPr lang="en-US" sz="900" dirty="0">
              <a:sym typeface="Wingdings" panose="05000000000000000000" pitchFamily="2" charset="2"/>
            </a:endParaRPr>
          </a:p>
          <a:p>
            <a:pPr lvl="2"/>
            <a:endParaRPr lang="en-US" sz="900" dirty="0"/>
          </a:p>
        </p:txBody>
      </p:sp>
    </p:spTree>
    <p:extLst>
      <p:ext uri="{BB962C8B-B14F-4D97-AF65-F5344CB8AC3E}">
        <p14:creationId xmlns:p14="http://schemas.microsoft.com/office/powerpoint/2010/main" val="3927378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53186E-8A06-4B4A-8A59-775C386FC98E}"/>
              </a:ext>
            </a:extLst>
          </p:cNvPr>
          <p:cNvSpPr>
            <a:spLocks noGrp="1"/>
          </p:cNvSpPr>
          <p:nvPr>
            <p:ph idx="1"/>
          </p:nvPr>
        </p:nvSpPr>
        <p:spPr>
          <a:xfrm>
            <a:off x="349625" y="80682"/>
            <a:ext cx="5528204" cy="6696636"/>
          </a:xfrm>
        </p:spPr>
        <p:txBody>
          <a:bodyPr>
            <a:noAutofit/>
          </a:bodyPr>
          <a:lstStyle/>
          <a:p>
            <a:r>
              <a:rPr lang="en-US" sz="1600" b="1" dirty="0" err="1">
                <a:highlight>
                  <a:srgbClr val="FFFF00"/>
                </a:highlight>
                <a:sym typeface="Wingdings" panose="05000000000000000000" pitchFamily="2" charset="2"/>
              </a:rPr>
              <a:t>ManyToOne</a:t>
            </a:r>
            <a:r>
              <a:rPr lang="en-US" sz="1600" b="1" dirty="0">
                <a:highlight>
                  <a:srgbClr val="FFFF00"/>
                </a:highlight>
                <a:sym typeface="Wingdings" panose="05000000000000000000" pitchFamily="2" charset="2"/>
              </a:rPr>
              <a:t>/</a:t>
            </a:r>
            <a:r>
              <a:rPr lang="en-US" sz="1600" b="1" dirty="0" err="1">
                <a:highlight>
                  <a:srgbClr val="FFFF00"/>
                </a:highlight>
                <a:sym typeface="Wingdings" panose="05000000000000000000" pitchFamily="2" charset="2"/>
              </a:rPr>
              <a:t>OneToMany</a:t>
            </a:r>
            <a:r>
              <a:rPr lang="en-US" sz="1600" b="1" dirty="0">
                <a:highlight>
                  <a:srgbClr val="FFFF00"/>
                </a:highlight>
                <a:sym typeface="Wingdings" panose="05000000000000000000" pitchFamily="2" charset="2"/>
              </a:rPr>
              <a:t> Bi (No Mapped By)</a:t>
            </a:r>
          </a:p>
          <a:p>
            <a:r>
              <a:rPr lang="en-US" sz="1500" dirty="0"/>
              <a:t>Source:</a:t>
            </a:r>
          </a:p>
          <a:p>
            <a:pPr lvl="1"/>
            <a:r>
              <a:rPr lang="en-US" sz="1500" dirty="0"/>
              <a:t>@OneToMany</a:t>
            </a:r>
          </a:p>
          <a:p>
            <a:pPr lvl="1"/>
            <a:r>
              <a:rPr lang="en-US" sz="1500" dirty="0"/>
              <a:t> @JoinColumn(name="source_id")</a:t>
            </a:r>
            <a:endParaRPr lang="en-US" sz="1500" dirty="0">
              <a:sym typeface="Wingdings" panose="05000000000000000000" pitchFamily="2" charset="2"/>
            </a:endParaRPr>
          </a:p>
          <a:p>
            <a:pPr lvl="1"/>
            <a:r>
              <a:rPr lang="en-US" sz="1500" dirty="0">
                <a:sym typeface="Wingdings" panose="05000000000000000000" pitchFamily="2" charset="2"/>
              </a:rPr>
              <a:t>private List&lt;Target&gt; targets= new </a:t>
            </a:r>
            <a:r>
              <a:rPr lang="en-US" sz="1500" dirty="0" err="1">
                <a:sym typeface="Wingdings" panose="05000000000000000000" pitchFamily="2" charset="2"/>
              </a:rPr>
              <a:t>ArrayList</a:t>
            </a:r>
            <a:r>
              <a:rPr lang="en-US" sz="1500" dirty="0">
                <a:sym typeface="Wingdings" panose="05000000000000000000" pitchFamily="2" charset="2"/>
              </a:rPr>
              <a:t>();</a:t>
            </a:r>
          </a:p>
          <a:p>
            <a:r>
              <a:rPr lang="en-US" sz="1500" dirty="0">
                <a:sym typeface="Wingdings" panose="05000000000000000000" pitchFamily="2" charset="2"/>
              </a:rPr>
              <a:t>Target:</a:t>
            </a:r>
          </a:p>
          <a:p>
            <a:pPr lvl="1"/>
            <a:r>
              <a:rPr lang="fr-FR" sz="1500" dirty="0">
                <a:sym typeface="Wingdings" panose="05000000000000000000" pitchFamily="2" charset="2"/>
              </a:rPr>
              <a:t>@ManyToOne</a:t>
            </a:r>
          </a:p>
          <a:p>
            <a:pPr lvl="1"/>
            <a:r>
              <a:rPr lang="fr-FR" sz="1500" dirty="0">
                <a:sym typeface="Wingdings" panose="05000000000000000000" pitchFamily="2" charset="2"/>
              </a:rPr>
              <a:t>@JoinColumn(name="target_id")</a:t>
            </a:r>
          </a:p>
          <a:p>
            <a:pPr lvl="1"/>
            <a:r>
              <a:rPr lang="fr-FR" sz="1500" dirty="0" err="1">
                <a:sym typeface="Wingdings" panose="05000000000000000000" pitchFamily="2" charset="2"/>
              </a:rPr>
              <a:t>private</a:t>
            </a:r>
            <a:r>
              <a:rPr lang="fr-FR" sz="1500" dirty="0">
                <a:sym typeface="Wingdings" panose="05000000000000000000" pitchFamily="2" charset="2"/>
              </a:rPr>
              <a:t> Source </a:t>
            </a:r>
            <a:r>
              <a:rPr lang="fr-FR" sz="1500" dirty="0" err="1">
                <a:sym typeface="Wingdings" panose="05000000000000000000" pitchFamily="2" charset="2"/>
              </a:rPr>
              <a:t>source</a:t>
            </a:r>
            <a:r>
              <a:rPr lang="fr-FR" sz="1500" dirty="0">
                <a:sym typeface="Wingdings" panose="05000000000000000000" pitchFamily="2" charset="2"/>
              </a:rPr>
              <a:t>;</a:t>
            </a:r>
            <a:endParaRPr lang="en-US" sz="1500" dirty="0">
              <a:sym typeface="Wingdings" panose="05000000000000000000" pitchFamily="2" charset="2"/>
            </a:endParaRPr>
          </a:p>
          <a:p>
            <a:r>
              <a:rPr lang="en-US" sz="1600" b="1" dirty="0">
                <a:highlight>
                  <a:srgbClr val="00FFFF"/>
                </a:highlight>
                <a:sym typeface="Wingdings" panose="05000000000000000000" pitchFamily="2" charset="2"/>
              </a:rPr>
              <a:t>Result: Created Target table with field, </a:t>
            </a:r>
            <a:r>
              <a:rPr lang="en-US" sz="1600" b="1" dirty="0" err="1">
                <a:highlight>
                  <a:srgbClr val="00FFFF"/>
                </a:highlight>
                <a:sym typeface="Wingdings" panose="05000000000000000000" pitchFamily="2" charset="2"/>
              </a:rPr>
              <a:t>source_id</a:t>
            </a:r>
            <a:r>
              <a:rPr lang="en-US" sz="1600" b="1" dirty="0">
                <a:highlight>
                  <a:srgbClr val="00FFFF"/>
                </a:highlight>
                <a:sym typeface="Wingdings" panose="05000000000000000000" pitchFamily="2" charset="2"/>
              </a:rPr>
              <a:t> and </a:t>
            </a:r>
            <a:r>
              <a:rPr lang="en-US" sz="1600" b="1" dirty="0" err="1">
                <a:highlight>
                  <a:srgbClr val="00FFFF"/>
                </a:highlight>
                <a:sym typeface="Wingdings" panose="05000000000000000000" pitchFamily="2" charset="2"/>
              </a:rPr>
              <a:t>target_id</a:t>
            </a:r>
            <a:endParaRPr lang="en-US" sz="1600" b="1" dirty="0">
              <a:highlight>
                <a:srgbClr val="00FFFF"/>
              </a:highlight>
              <a:sym typeface="Wingdings" panose="05000000000000000000" pitchFamily="2" charset="2"/>
            </a:endParaRPr>
          </a:p>
          <a:p>
            <a:r>
              <a:rPr lang="en-US" sz="1600" b="1" dirty="0" err="1">
                <a:highlight>
                  <a:srgbClr val="FFFF00"/>
                </a:highlight>
                <a:sym typeface="Wingdings" panose="05000000000000000000" pitchFamily="2" charset="2"/>
              </a:rPr>
              <a:t>ManyToOne</a:t>
            </a:r>
            <a:r>
              <a:rPr lang="en-US" sz="1600" b="1" dirty="0">
                <a:highlight>
                  <a:srgbClr val="FFFF00"/>
                </a:highlight>
                <a:sym typeface="Wingdings" panose="05000000000000000000" pitchFamily="2" charset="2"/>
              </a:rPr>
              <a:t>/</a:t>
            </a:r>
            <a:r>
              <a:rPr lang="en-US" sz="1600" b="1" dirty="0" err="1">
                <a:highlight>
                  <a:srgbClr val="FFFF00"/>
                </a:highlight>
                <a:sym typeface="Wingdings" panose="05000000000000000000" pitchFamily="2" charset="2"/>
              </a:rPr>
              <a:t>OneToMany</a:t>
            </a:r>
            <a:r>
              <a:rPr lang="en-US" sz="1600" b="1" dirty="0">
                <a:highlight>
                  <a:srgbClr val="FFFF00"/>
                </a:highlight>
                <a:sym typeface="Wingdings" panose="05000000000000000000" pitchFamily="2" charset="2"/>
              </a:rPr>
              <a:t> Bi (With Mapped By)</a:t>
            </a:r>
          </a:p>
          <a:p>
            <a:r>
              <a:rPr lang="en-US" sz="1500" dirty="0">
                <a:sym typeface="Wingdings" panose="05000000000000000000" pitchFamily="2" charset="2"/>
              </a:rPr>
              <a:t>Source:</a:t>
            </a:r>
          </a:p>
          <a:p>
            <a:pPr lvl="1"/>
            <a:r>
              <a:rPr lang="en-US" sz="1500" dirty="0">
                <a:sym typeface="Wingdings" panose="05000000000000000000" pitchFamily="2" charset="2"/>
              </a:rPr>
              <a:t>@OneToMany(mappedBy = "source")</a:t>
            </a:r>
          </a:p>
          <a:p>
            <a:pPr lvl="1"/>
            <a:r>
              <a:rPr lang="en-US" sz="1500" dirty="0">
                <a:sym typeface="Wingdings" panose="05000000000000000000" pitchFamily="2" charset="2"/>
              </a:rPr>
              <a:t>private List&lt;Target&gt; targets= new </a:t>
            </a:r>
            <a:r>
              <a:rPr lang="en-US" sz="1500" dirty="0" err="1">
                <a:sym typeface="Wingdings" panose="05000000000000000000" pitchFamily="2" charset="2"/>
              </a:rPr>
              <a:t>ArrayList</a:t>
            </a:r>
            <a:r>
              <a:rPr lang="en-US" sz="1500" dirty="0">
                <a:sym typeface="Wingdings" panose="05000000000000000000" pitchFamily="2" charset="2"/>
              </a:rPr>
              <a:t>&lt;&gt;();</a:t>
            </a:r>
          </a:p>
          <a:p>
            <a:r>
              <a:rPr lang="en-US" sz="1500" dirty="0">
                <a:sym typeface="Wingdings" panose="05000000000000000000" pitchFamily="2" charset="2"/>
              </a:rPr>
              <a:t>Target:</a:t>
            </a:r>
            <a:endParaRPr lang="en-US" sz="1900" dirty="0">
              <a:sym typeface="Wingdings" panose="05000000000000000000" pitchFamily="2" charset="2"/>
            </a:endParaRPr>
          </a:p>
          <a:p>
            <a:pPr lvl="1"/>
            <a:r>
              <a:rPr lang="fr-FR" sz="1500" dirty="0">
                <a:sym typeface="Wingdings" panose="05000000000000000000" pitchFamily="2" charset="2"/>
              </a:rPr>
              <a:t>@ManyToOne</a:t>
            </a:r>
          </a:p>
          <a:p>
            <a:pPr lvl="1"/>
            <a:r>
              <a:rPr lang="fr-FR" sz="1500" dirty="0">
                <a:sym typeface="Wingdings" panose="05000000000000000000" pitchFamily="2" charset="2"/>
              </a:rPr>
              <a:t>@JoinColumn(name="source_id")</a:t>
            </a:r>
          </a:p>
          <a:p>
            <a:pPr lvl="1"/>
            <a:r>
              <a:rPr lang="fr-FR" sz="1500" dirty="0" err="1">
                <a:sym typeface="Wingdings" panose="05000000000000000000" pitchFamily="2" charset="2"/>
              </a:rPr>
              <a:t>private</a:t>
            </a:r>
            <a:r>
              <a:rPr lang="fr-FR" sz="1500" dirty="0">
                <a:sym typeface="Wingdings" panose="05000000000000000000" pitchFamily="2" charset="2"/>
              </a:rPr>
              <a:t> Source </a:t>
            </a:r>
            <a:r>
              <a:rPr lang="fr-FR" sz="1500" dirty="0" err="1">
                <a:sym typeface="Wingdings" panose="05000000000000000000" pitchFamily="2" charset="2"/>
              </a:rPr>
              <a:t>source</a:t>
            </a:r>
            <a:r>
              <a:rPr lang="fr-FR" sz="1500" dirty="0">
                <a:sym typeface="Wingdings" panose="05000000000000000000" pitchFamily="2" charset="2"/>
              </a:rPr>
              <a:t>;</a:t>
            </a:r>
            <a:endParaRPr lang="en-US" sz="1500" dirty="0">
              <a:sym typeface="Wingdings" panose="05000000000000000000" pitchFamily="2" charset="2"/>
            </a:endParaRPr>
          </a:p>
          <a:p>
            <a:r>
              <a:rPr lang="en-US" sz="2000" b="1" dirty="0">
                <a:highlight>
                  <a:srgbClr val="00FFFF"/>
                </a:highlight>
                <a:sym typeface="Wingdings" panose="05000000000000000000" pitchFamily="2" charset="2"/>
              </a:rPr>
              <a:t>Result: Create Target table with FK </a:t>
            </a:r>
            <a:r>
              <a:rPr lang="en-US" sz="2000" b="1" dirty="0" err="1">
                <a:highlight>
                  <a:srgbClr val="00FFFF"/>
                </a:highlight>
                <a:sym typeface="Wingdings" panose="05000000000000000000" pitchFamily="2" charset="2"/>
              </a:rPr>
              <a:t>source_id</a:t>
            </a:r>
            <a:endParaRPr lang="en-US" sz="1600" b="1" dirty="0">
              <a:highlight>
                <a:srgbClr val="00FFFF"/>
              </a:highlight>
              <a:sym typeface="Wingdings" panose="05000000000000000000" pitchFamily="2" charset="2"/>
            </a:endParaRPr>
          </a:p>
        </p:txBody>
      </p:sp>
      <p:sp>
        <p:nvSpPr>
          <p:cNvPr id="4" name="Content Placeholder 2">
            <a:extLst>
              <a:ext uri="{FF2B5EF4-FFF2-40B4-BE49-F238E27FC236}">
                <a16:creationId xmlns:a16="http://schemas.microsoft.com/office/drawing/2014/main" id="{9AE5C099-2E98-89C5-8B28-3A378092FE6F}"/>
              </a:ext>
            </a:extLst>
          </p:cNvPr>
          <p:cNvSpPr txBox="1">
            <a:spLocks/>
          </p:cNvSpPr>
          <p:nvPr/>
        </p:nvSpPr>
        <p:spPr>
          <a:xfrm>
            <a:off x="6314173" y="178067"/>
            <a:ext cx="5964549" cy="65992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endParaRPr lang="en-US" sz="900" dirty="0"/>
          </a:p>
        </p:txBody>
      </p:sp>
      <p:sp>
        <p:nvSpPr>
          <p:cNvPr id="5" name="Content Placeholder 2">
            <a:extLst>
              <a:ext uri="{FF2B5EF4-FFF2-40B4-BE49-F238E27FC236}">
                <a16:creationId xmlns:a16="http://schemas.microsoft.com/office/drawing/2014/main" id="{6D0BDED8-B7F1-3686-D7E8-6C8A3FB1E890}"/>
              </a:ext>
            </a:extLst>
          </p:cNvPr>
          <p:cNvSpPr txBox="1">
            <a:spLocks/>
          </p:cNvSpPr>
          <p:nvPr/>
        </p:nvSpPr>
        <p:spPr>
          <a:xfrm>
            <a:off x="6096000" y="178067"/>
            <a:ext cx="5528204" cy="66966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err="1">
                <a:highlight>
                  <a:srgbClr val="FFFF00"/>
                </a:highlight>
                <a:sym typeface="Wingdings" panose="05000000000000000000" pitchFamily="2" charset="2"/>
              </a:rPr>
              <a:t>MappedBy</a:t>
            </a:r>
            <a:r>
              <a:rPr lang="en-US" sz="1600" b="1" dirty="0">
                <a:highlight>
                  <a:srgbClr val="FFFF00"/>
                </a:highlight>
                <a:sym typeface="Wingdings" panose="05000000000000000000" pitchFamily="2" charset="2"/>
              </a:rPr>
              <a:t> is used for Bi-Directional Mapping</a:t>
            </a:r>
          </a:p>
          <a:p>
            <a:r>
              <a:rPr lang="en-US" sz="1600" b="1" dirty="0" err="1">
                <a:highlight>
                  <a:srgbClr val="FFFF00"/>
                </a:highlight>
                <a:sym typeface="Wingdings" panose="05000000000000000000" pitchFamily="2" charset="2"/>
              </a:rPr>
              <a:t>MappedBy</a:t>
            </a:r>
            <a:r>
              <a:rPr lang="en-US" sz="1600" b="1" dirty="0">
                <a:highlight>
                  <a:srgbClr val="FFFF00"/>
                </a:highlight>
                <a:sym typeface="Wingdings" panose="05000000000000000000" pitchFamily="2" charset="2"/>
              </a:rPr>
              <a:t> specifies that this side is not owing side</a:t>
            </a:r>
          </a:p>
          <a:p>
            <a:r>
              <a:rPr lang="en-US" sz="1600" b="1" dirty="0" err="1">
                <a:highlight>
                  <a:srgbClr val="FFFF00"/>
                </a:highlight>
                <a:sym typeface="Wingdings" panose="05000000000000000000" pitchFamily="2" charset="2"/>
              </a:rPr>
              <a:t>MappedBy</a:t>
            </a:r>
            <a:r>
              <a:rPr lang="en-US" sz="1600" b="1" dirty="0">
                <a:highlight>
                  <a:srgbClr val="FFFF00"/>
                </a:highlight>
                <a:sym typeface="Wingdings" panose="05000000000000000000" pitchFamily="2" charset="2"/>
              </a:rPr>
              <a:t> and @JoinedColumn cannot come together</a:t>
            </a:r>
          </a:p>
          <a:p>
            <a:endParaRPr lang="en-US" sz="1600" b="1" dirty="0">
              <a:highlight>
                <a:srgbClr val="FFFF00"/>
              </a:highlight>
              <a:sym typeface="Wingdings" panose="05000000000000000000" pitchFamily="2" charset="2"/>
            </a:endParaRPr>
          </a:p>
          <a:p>
            <a:r>
              <a:rPr lang="en-US" sz="1600" b="1" dirty="0">
                <a:highlight>
                  <a:srgbClr val="FFFF00"/>
                </a:highlight>
              </a:rPr>
              <a:t>The many side of one-to-many / many-to-one bidirectional relationships must be the owning side, hence the </a:t>
            </a:r>
            <a:r>
              <a:rPr lang="en-US" sz="1600" b="1" dirty="0" err="1">
                <a:highlight>
                  <a:srgbClr val="FFFF00"/>
                </a:highlight>
              </a:rPr>
              <a:t>mappedBy</a:t>
            </a:r>
            <a:r>
              <a:rPr lang="en-US" sz="1600" b="1" dirty="0">
                <a:highlight>
                  <a:srgbClr val="FFFF00"/>
                </a:highlight>
              </a:rPr>
              <a:t> element cannot be specified on the </a:t>
            </a:r>
            <a:r>
              <a:rPr lang="en-US" sz="1600" b="1" dirty="0" err="1">
                <a:highlight>
                  <a:srgbClr val="FFFF00"/>
                </a:highlight>
              </a:rPr>
              <a:t>ManyToOne</a:t>
            </a:r>
            <a:r>
              <a:rPr lang="en-US" sz="1600" b="1" dirty="0">
                <a:highlight>
                  <a:srgbClr val="FFFF00"/>
                </a:highlight>
              </a:rPr>
              <a:t> annotation.</a:t>
            </a:r>
          </a:p>
          <a:p>
            <a:endParaRPr lang="en-US" sz="1600" b="1" dirty="0">
              <a:highlight>
                <a:srgbClr val="FFFF00"/>
              </a:highlight>
              <a:sym typeface="Wingdings" panose="05000000000000000000" pitchFamily="2" charset="2"/>
            </a:endParaRPr>
          </a:p>
          <a:p>
            <a:r>
              <a:rPr lang="en-US" sz="1600" b="1" dirty="0">
                <a:highlight>
                  <a:srgbClr val="FFFF00"/>
                </a:highlight>
                <a:sym typeface="Wingdings" panose="05000000000000000000" pitchFamily="2" charset="2"/>
              </a:rPr>
              <a:t>The relationship owner is the entity that possess the foreign key. </a:t>
            </a:r>
            <a:r>
              <a:rPr lang="en-US" sz="1600" b="1" dirty="0">
                <a:highlight>
                  <a:srgbClr val="FFFF00"/>
                </a:highlight>
              </a:rPr>
              <a:t>From the database point-of-view relationship owner is the entity that is persisted to table that have foreign key column (same for bidirectional one-to-one).</a:t>
            </a:r>
          </a:p>
          <a:p>
            <a:endParaRPr lang="en-US" sz="1600" b="1" dirty="0">
              <a:highlight>
                <a:srgbClr val="FFFF00"/>
              </a:highlight>
              <a:sym typeface="Wingdings" panose="05000000000000000000" pitchFamily="2" charset="2"/>
            </a:endParaRPr>
          </a:p>
          <a:p>
            <a:r>
              <a:rPr lang="en-US" sz="1600" b="0" i="0" dirty="0">
                <a:solidFill>
                  <a:srgbClr val="FF0000"/>
                </a:solidFill>
                <a:effectLst/>
                <a:highlight>
                  <a:srgbClr val="FFFF00"/>
                </a:highlight>
                <a:latin typeface="Roboto" panose="02000000000000000000" pitchFamily="2" charset="0"/>
              </a:rPr>
              <a:t>Cascade is a convenient feature to </a:t>
            </a:r>
            <a:r>
              <a:rPr lang="en-US" sz="1600" b="1" i="0" dirty="0">
                <a:solidFill>
                  <a:srgbClr val="FF0000"/>
                </a:solidFill>
                <a:effectLst/>
                <a:highlight>
                  <a:srgbClr val="FFFF00"/>
                </a:highlight>
                <a:latin typeface="Roboto" panose="02000000000000000000" pitchFamily="2" charset="0"/>
              </a:rPr>
              <a:t>save the lines of code needed to manage the state of the other side manually</a:t>
            </a:r>
            <a:r>
              <a:rPr lang="en-US" sz="1600" b="0" i="0" dirty="0">
                <a:solidFill>
                  <a:srgbClr val="FF0000"/>
                </a:solidFill>
                <a:effectLst/>
                <a:highlight>
                  <a:srgbClr val="FFFF00"/>
                </a:highlight>
                <a:latin typeface="Roboto" panose="02000000000000000000" pitchFamily="2" charset="0"/>
              </a:rPr>
              <a:t>.</a:t>
            </a:r>
            <a:endParaRPr lang="en-US" sz="2400" b="1" dirty="0">
              <a:solidFill>
                <a:srgbClr val="FF0000"/>
              </a:solidFill>
              <a:highlight>
                <a:srgbClr val="FFFF00"/>
              </a:highlight>
              <a:sym typeface="Wingdings" panose="05000000000000000000" pitchFamily="2" charset="2"/>
            </a:endParaRPr>
          </a:p>
        </p:txBody>
      </p:sp>
    </p:spTree>
    <p:extLst>
      <p:ext uri="{BB962C8B-B14F-4D97-AF65-F5344CB8AC3E}">
        <p14:creationId xmlns:p14="http://schemas.microsoft.com/office/powerpoint/2010/main" val="19699534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53186E-8A06-4B4A-8A59-775C386FC98E}"/>
              </a:ext>
            </a:extLst>
          </p:cNvPr>
          <p:cNvSpPr>
            <a:spLocks noGrp="1"/>
          </p:cNvSpPr>
          <p:nvPr>
            <p:ph idx="1"/>
          </p:nvPr>
        </p:nvSpPr>
        <p:spPr>
          <a:xfrm>
            <a:off x="182880" y="250258"/>
            <a:ext cx="5480165" cy="6343048"/>
          </a:xfrm>
        </p:spPr>
        <p:txBody>
          <a:bodyPr>
            <a:normAutofit/>
          </a:bodyPr>
          <a:lstStyle/>
          <a:p>
            <a:r>
              <a:rPr lang="en-US" sz="1600" b="1" dirty="0" err="1">
                <a:highlight>
                  <a:srgbClr val="FFFF00"/>
                </a:highlight>
                <a:sym typeface="Wingdings" panose="05000000000000000000" pitchFamily="2" charset="2"/>
              </a:rPr>
              <a:t>OneToOneUni</a:t>
            </a:r>
            <a:r>
              <a:rPr lang="en-US" sz="1600" b="1" dirty="0">
                <a:highlight>
                  <a:srgbClr val="FFFF00"/>
                </a:highlight>
                <a:sym typeface="Wingdings" panose="05000000000000000000" pitchFamily="2" charset="2"/>
              </a:rPr>
              <a:t> (Basically shared primary key (This is not supported by JPA)</a:t>
            </a:r>
          </a:p>
          <a:p>
            <a:pPr lvl="1"/>
            <a:r>
              <a:rPr lang="en-US" sz="1800" dirty="0">
                <a:sym typeface="Wingdings" panose="05000000000000000000" pitchFamily="2" charset="2"/>
              </a:rPr>
              <a:t>Source:</a:t>
            </a:r>
          </a:p>
          <a:p>
            <a:pPr lvl="2"/>
            <a:r>
              <a:rPr lang="en-US" sz="1600" dirty="0">
                <a:sym typeface="Wingdings" panose="05000000000000000000" pitchFamily="2" charset="2"/>
              </a:rPr>
              <a:t>@OneToOne</a:t>
            </a:r>
          </a:p>
          <a:p>
            <a:pPr lvl="2"/>
            <a:r>
              <a:rPr lang="en-US" sz="1600" dirty="0">
                <a:sym typeface="Wingdings" panose="05000000000000000000" pitchFamily="2" charset="2"/>
              </a:rPr>
              <a:t>  private Target </a:t>
            </a:r>
            <a:r>
              <a:rPr lang="en-US" sz="1600" dirty="0" err="1">
                <a:sym typeface="Wingdings" panose="05000000000000000000" pitchFamily="2" charset="2"/>
              </a:rPr>
              <a:t>target</a:t>
            </a:r>
            <a:r>
              <a:rPr lang="en-US" sz="1600" dirty="0">
                <a:sym typeface="Wingdings" panose="05000000000000000000" pitchFamily="2" charset="2"/>
              </a:rPr>
              <a:t>;</a:t>
            </a:r>
          </a:p>
          <a:p>
            <a:pPr lvl="1"/>
            <a:r>
              <a:rPr lang="en-US" sz="1800" b="1" dirty="0">
                <a:highlight>
                  <a:srgbClr val="00FFFF"/>
                </a:highlight>
                <a:sym typeface="Wingdings" panose="05000000000000000000" pitchFamily="2" charset="2"/>
              </a:rPr>
              <a:t>Result: Create source table with </a:t>
            </a:r>
            <a:r>
              <a:rPr lang="en-US" sz="1800" b="1" dirty="0" err="1">
                <a:highlight>
                  <a:srgbClr val="00FFFF"/>
                </a:highlight>
                <a:sym typeface="Wingdings" panose="05000000000000000000" pitchFamily="2" charset="2"/>
              </a:rPr>
              <a:t>target_id</a:t>
            </a:r>
            <a:r>
              <a:rPr lang="en-US" sz="1800" b="1" dirty="0">
                <a:highlight>
                  <a:srgbClr val="00FFFF"/>
                </a:highlight>
                <a:sym typeface="Wingdings" panose="05000000000000000000" pitchFamily="2" charset="2"/>
              </a:rPr>
              <a:t> as </a:t>
            </a:r>
            <a:r>
              <a:rPr lang="en-US" sz="1800" b="1" dirty="0" err="1">
                <a:highlight>
                  <a:srgbClr val="00FFFF"/>
                </a:highlight>
                <a:sym typeface="Wingdings" panose="05000000000000000000" pitchFamily="2" charset="2"/>
              </a:rPr>
              <a:t>fk</a:t>
            </a:r>
            <a:endParaRPr lang="en-US" sz="1800" b="1" dirty="0">
              <a:highlight>
                <a:srgbClr val="00FFFF"/>
              </a:highlight>
              <a:sym typeface="Wingdings" panose="05000000000000000000" pitchFamily="2" charset="2"/>
            </a:endParaRPr>
          </a:p>
          <a:p>
            <a:r>
              <a:rPr lang="en-US" sz="1200" b="1" dirty="0" err="1">
                <a:highlight>
                  <a:srgbClr val="FFFF00"/>
                </a:highlight>
                <a:sym typeface="Wingdings" panose="05000000000000000000" pitchFamily="2" charset="2"/>
              </a:rPr>
              <a:t>OneToOneBi</a:t>
            </a:r>
            <a:endParaRPr lang="en-US" sz="1200" b="1" dirty="0">
              <a:highlight>
                <a:srgbClr val="FFFF00"/>
              </a:highlight>
              <a:sym typeface="Wingdings" panose="05000000000000000000" pitchFamily="2" charset="2"/>
            </a:endParaRPr>
          </a:p>
          <a:p>
            <a:pPr lvl="1"/>
            <a:r>
              <a:rPr lang="en-US" sz="1800" dirty="0">
                <a:sym typeface="Wingdings" panose="05000000000000000000" pitchFamily="2" charset="2"/>
              </a:rPr>
              <a:t>Source:</a:t>
            </a:r>
          </a:p>
          <a:p>
            <a:pPr lvl="2"/>
            <a:r>
              <a:rPr lang="en-US" sz="1600" dirty="0">
                <a:sym typeface="Wingdings" panose="05000000000000000000" pitchFamily="2" charset="2"/>
              </a:rPr>
              <a:t>@OneToOne</a:t>
            </a:r>
          </a:p>
          <a:p>
            <a:pPr lvl="2"/>
            <a:r>
              <a:rPr lang="en-US" sz="1600" dirty="0">
                <a:sym typeface="Wingdings" panose="05000000000000000000" pitchFamily="2" charset="2"/>
              </a:rPr>
              <a:t>@JoinColumn(name=“target_id”)</a:t>
            </a:r>
          </a:p>
          <a:p>
            <a:pPr lvl="2"/>
            <a:r>
              <a:rPr lang="en-US" sz="1600" dirty="0">
                <a:sym typeface="Wingdings" panose="05000000000000000000" pitchFamily="2" charset="2"/>
              </a:rPr>
              <a:t> private Target </a:t>
            </a:r>
            <a:r>
              <a:rPr lang="en-US" sz="1600" dirty="0" err="1">
                <a:sym typeface="Wingdings" panose="05000000000000000000" pitchFamily="2" charset="2"/>
              </a:rPr>
              <a:t>target</a:t>
            </a:r>
            <a:r>
              <a:rPr lang="en-US" sz="1600" dirty="0">
                <a:sym typeface="Wingdings" panose="05000000000000000000" pitchFamily="2" charset="2"/>
              </a:rPr>
              <a:t>;</a:t>
            </a:r>
          </a:p>
          <a:p>
            <a:pPr lvl="1"/>
            <a:r>
              <a:rPr lang="en-US" sz="1800" dirty="0">
                <a:sym typeface="Wingdings" panose="05000000000000000000" pitchFamily="2" charset="2"/>
              </a:rPr>
              <a:t>Target:</a:t>
            </a:r>
          </a:p>
          <a:p>
            <a:pPr lvl="2"/>
            <a:r>
              <a:rPr lang="en-US" sz="1600" dirty="0">
                <a:sym typeface="Wingdings" panose="05000000000000000000" pitchFamily="2" charset="2"/>
              </a:rPr>
              <a:t>@OneToOne(mappedBy=“target”)</a:t>
            </a:r>
          </a:p>
          <a:p>
            <a:pPr lvl="2"/>
            <a:r>
              <a:rPr lang="en-US" sz="1600" dirty="0">
                <a:sym typeface="Wingdings" panose="05000000000000000000" pitchFamily="2" charset="2"/>
              </a:rPr>
              <a:t>Private Source </a:t>
            </a:r>
            <a:r>
              <a:rPr lang="en-US" sz="1600" dirty="0" err="1">
                <a:sym typeface="Wingdings" panose="05000000000000000000" pitchFamily="2" charset="2"/>
              </a:rPr>
              <a:t>source</a:t>
            </a:r>
            <a:r>
              <a:rPr lang="en-US" sz="1600" dirty="0">
                <a:sym typeface="Wingdings" panose="05000000000000000000" pitchFamily="2" charset="2"/>
              </a:rPr>
              <a:t>;</a:t>
            </a:r>
          </a:p>
          <a:p>
            <a:pPr lvl="1"/>
            <a:r>
              <a:rPr lang="en-US" sz="1800" b="1" dirty="0">
                <a:highlight>
                  <a:srgbClr val="00FFFF"/>
                </a:highlight>
                <a:sym typeface="Wingdings" panose="05000000000000000000" pitchFamily="2" charset="2"/>
              </a:rPr>
              <a:t>Result: Create source table with </a:t>
            </a:r>
            <a:r>
              <a:rPr lang="en-US" sz="1800" b="1" dirty="0" err="1">
                <a:highlight>
                  <a:srgbClr val="00FFFF"/>
                </a:highlight>
                <a:sym typeface="Wingdings" panose="05000000000000000000" pitchFamily="2" charset="2"/>
              </a:rPr>
              <a:t>target_id</a:t>
            </a:r>
            <a:r>
              <a:rPr lang="en-US" sz="1800" b="1" dirty="0">
                <a:highlight>
                  <a:srgbClr val="00FFFF"/>
                </a:highlight>
                <a:sym typeface="Wingdings" panose="05000000000000000000" pitchFamily="2" charset="2"/>
              </a:rPr>
              <a:t> as </a:t>
            </a:r>
            <a:r>
              <a:rPr lang="en-US" sz="1800" b="1" dirty="0" err="1">
                <a:highlight>
                  <a:srgbClr val="00FFFF"/>
                </a:highlight>
                <a:sym typeface="Wingdings" panose="05000000000000000000" pitchFamily="2" charset="2"/>
              </a:rPr>
              <a:t>fk</a:t>
            </a:r>
            <a:endParaRPr lang="en-US" sz="1800" b="1" dirty="0">
              <a:highlight>
                <a:srgbClr val="00FFFF"/>
              </a:highlight>
              <a:sym typeface="Wingdings" panose="05000000000000000000" pitchFamily="2" charset="2"/>
            </a:endParaRPr>
          </a:p>
          <a:p>
            <a:pPr lvl="2"/>
            <a:endParaRPr lang="en-US" dirty="0">
              <a:sym typeface="Wingdings" panose="05000000000000000000" pitchFamily="2" charset="2"/>
            </a:endParaRPr>
          </a:p>
          <a:p>
            <a:pPr lvl="2"/>
            <a:endParaRPr lang="en-US" dirty="0"/>
          </a:p>
        </p:txBody>
      </p:sp>
      <p:sp>
        <p:nvSpPr>
          <p:cNvPr id="4" name="Content Placeholder 2">
            <a:extLst>
              <a:ext uri="{FF2B5EF4-FFF2-40B4-BE49-F238E27FC236}">
                <a16:creationId xmlns:a16="http://schemas.microsoft.com/office/drawing/2014/main" id="{9075348B-F259-4C40-CD71-42BBFBEA6CE3}"/>
              </a:ext>
            </a:extLst>
          </p:cNvPr>
          <p:cNvSpPr txBox="1">
            <a:spLocks/>
          </p:cNvSpPr>
          <p:nvPr/>
        </p:nvSpPr>
        <p:spPr>
          <a:xfrm>
            <a:off x="5766955" y="257476"/>
            <a:ext cx="6120245" cy="633583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err="1">
                <a:highlight>
                  <a:srgbClr val="FFFF00"/>
                </a:highlight>
                <a:sym typeface="Wingdings" panose="05000000000000000000" pitchFamily="2" charset="2"/>
              </a:rPr>
              <a:t>OneToOneUni</a:t>
            </a:r>
            <a:r>
              <a:rPr lang="en-US" sz="1600" b="1" dirty="0">
                <a:highlight>
                  <a:srgbClr val="FFFF00"/>
                </a:highlight>
                <a:sym typeface="Wingdings" panose="05000000000000000000" pitchFamily="2" charset="2"/>
              </a:rPr>
              <a:t> by Share primary key</a:t>
            </a:r>
          </a:p>
          <a:p>
            <a:pPr lvl="1"/>
            <a:r>
              <a:rPr lang="en-US" sz="1700" dirty="0">
                <a:sym typeface="Wingdings" panose="05000000000000000000" pitchFamily="2" charset="2"/>
              </a:rPr>
              <a:t>Source:</a:t>
            </a:r>
          </a:p>
          <a:p>
            <a:pPr lvl="2"/>
            <a:r>
              <a:rPr lang="en-US" sz="1500" dirty="0">
                <a:sym typeface="Wingdings" panose="05000000000000000000" pitchFamily="2" charset="2"/>
              </a:rPr>
              <a:t>@OneToOne</a:t>
            </a:r>
          </a:p>
          <a:p>
            <a:pPr lvl="2"/>
            <a:r>
              <a:rPr lang="en-US" sz="1500" dirty="0">
                <a:sym typeface="Wingdings" panose="05000000000000000000" pitchFamily="2" charset="2"/>
              </a:rPr>
              <a:t>@PrimaryKeyJoinColumn</a:t>
            </a:r>
          </a:p>
          <a:p>
            <a:pPr lvl="2"/>
            <a:r>
              <a:rPr lang="en-US" sz="1500" dirty="0">
                <a:sym typeface="Wingdings" panose="05000000000000000000" pitchFamily="2" charset="2"/>
              </a:rPr>
              <a:t>Private Target </a:t>
            </a:r>
            <a:r>
              <a:rPr lang="en-US" sz="1500" dirty="0" err="1">
                <a:sym typeface="Wingdings" panose="05000000000000000000" pitchFamily="2" charset="2"/>
              </a:rPr>
              <a:t>target</a:t>
            </a:r>
            <a:endParaRPr lang="en-US" sz="1500" dirty="0">
              <a:sym typeface="Wingdings" panose="05000000000000000000" pitchFamily="2" charset="2"/>
            </a:endParaRPr>
          </a:p>
          <a:p>
            <a:pPr lvl="1"/>
            <a:r>
              <a:rPr lang="en-US" sz="1700" b="1" dirty="0">
                <a:highlight>
                  <a:srgbClr val="00FFFF"/>
                </a:highlight>
                <a:sym typeface="Wingdings" panose="05000000000000000000" pitchFamily="2" charset="2"/>
              </a:rPr>
              <a:t>Result: Source PK is reflected in Target PK</a:t>
            </a:r>
          </a:p>
          <a:p>
            <a:r>
              <a:rPr lang="en-US" sz="1200" b="1" dirty="0" err="1">
                <a:highlight>
                  <a:srgbClr val="FFFF00"/>
                </a:highlight>
                <a:sym typeface="Wingdings" panose="05000000000000000000" pitchFamily="2" charset="2"/>
              </a:rPr>
              <a:t>OneToOneBI</a:t>
            </a:r>
            <a:r>
              <a:rPr lang="en-US" sz="1200" b="1" dirty="0">
                <a:highlight>
                  <a:srgbClr val="FFFF00"/>
                </a:highlight>
                <a:sym typeface="Wingdings" panose="05000000000000000000" pitchFamily="2" charset="2"/>
              </a:rPr>
              <a:t> by Share primary key</a:t>
            </a:r>
          </a:p>
          <a:p>
            <a:pPr lvl="1"/>
            <a:r>
              <a:rPr lang="en-US" sz="1700" dirty="0">
                <a:sym typeface="Wingdings" panose="05000000000000000000" pitchFamily="2" charset="2"/>
              </a:rPr>
              <a:t>Source:</a:t>
            </a:r>
          </a:p>
          <a:p>
            <a:pPr lvl="2"/>
            <a:r>
              <a:rPr lang="en-US" sz="1500" dirty="0">
                <a:sym typeface="Wingdings" panose="05000000000000000000" pitchFamily="2" charset="2"/>
              </a:rPr>
              <a:t>@OneToOne</a:t>
            </a:r>
          </a:p>
          <a:p>
            <a:pPr lvl="2"/>
            <a:r>
              <a:rPr lang="en-US" sz="1500" dirty="0">
                <a:sym typeface="Wingdings" panose="05000000000000000000" pitchFamily="2" charset="2"/>
              </a:rPr>
              <a:t>@PrimaryKeyJoinColumn</a:t>
            </a:r>
          </a:p>
          <a:p>
            <a:pPr lvl="2"/>
            <a:r>
              <a:rPr lang="en-US" sz="1500" dirty="0">
                <a:sym typeface="Wingdings" panose="05000000000000000000" pitchFamily="2" charset="2"/>
              </a:rPr>
              <a:t>Private Target </a:t>
            </a:r>
            <a:r>
              <a:rPr lang="en-US" sz="1500" dirty="0" err="1">
                <a:sym typeface="Wingdings" panose="05000000000000000000" pitchFamily="2" charset="2"/>
              </a:rPr>
              <a:t>target</a:t>
            </a:r>
            <a:endParaRPr lang="en-US" sz="1500" dirty="0">
              <a:sym typeface="Wingdings" panose="05000000000000000000" pitchFamily="2" charset="2"/>
            </a:endParaRPr>
          </a:p>
          <a:p>
            <a:pPr lvl="1"/>
            <a:r>
              <a:rPr lang="en-US" sz="1700" dirty="0">
                <a:sym typeface="Wingdings" panose="05000000000000000000" pitchFamily="2" charset="2"/>
              </a:rPr>
              <a:t>Target:</a:t>
            </a:r>
          </a:p>
          <a:p>
            <a:pPr lvl="2"/>
            <a:r>
              <a:rPr lang="en-US" sz="1500" dirty="0"/>
              <a:t>@Id </a:t>
            </a:r>
          </a:p>
          <a:p>
            <a:pPr lvl="2"/>
            <a:r>
              <a:rPr lang="en-US" sz="1500" dirty="0"/>
              <a:t>@GeneratedValue(generator="myGenerator") @org.hibernate.annotations.GenericGenerator( name="</a:t>
            </a:r>
            <a:r>
              <a:rPr lang="en-US" sz="1500" dirty="0" err="1"/>
              <a:t>myGenerator</a:t>
            </a:r>
            <a:r>
              <a:rPr lang="en-US" sz="1500" dirty="0"/>
              <a:t>", strategy="foreign", parameters=@Parameter(name="property",  </a:t>
            </a:r>
            <a:r>
              <a:rPr lang="en-US" sz="1500" dirty="0" err="1"/>
              <a:t>teavalue</a:t>
            </a:r>
            <a:r>
              <a:rPr lang="en-US" sz="1500" dirty="0"/>
              <a:t>="customer") ) </a:t>
            </a:r>
          </a:p>
          <a:p>
            <a:pPr lvl="2"/>
            <a:r>
              <a:rPr lang="en-US" sz="1500" dirty="0">
                <a:sym typeface="Wingdings" panose="05000000000000000000" pitchFamily="2" charset="2"/>
              </a:rPr>
              <a:t>Private Integer id;</a:t>
            </a:r>
          </a:p>
          <a:p>
            <a:pPr lvl="2"/>
            <a:endParaRPr lang="en-US" sz="1500" dirty="0">
              <a:sym typeface="Wingdings" panose="05000000000000000000" pitchFamily="2" charset="2"/>
            </a:endParaRPr>
          </a:p>
          <a:p>
            <a:pPr lvl="2"/>
            <a:r>
              <a:rPr lang="en-US" sz="1500" dirty="0">
                <a:sym typeface="Wingdings" panose="05000000000000000000" pitchFamily="2" charset="2"/>
              </a:rPr>
              <a:t>@OneToOne</a:t>
            </a:r>
          </a:p>
          <a:p>
            <a:pPr lvl="2"/>
            <a:r>
              <a:rPr lang="en-US" sz="1500" dirty="0">
                <a:sym typeface="Wingdings" panose="05000000000000000000" pitchFamily="2" charset="2"/>
              </a:rPr>
              <a:t>@PrimaryKeyJoinColumn</a:t>
            </a:r>
          </a:p>
          <a:p>
            <a:pPr lvl="2"/>
            <a:r>
              <a:rPr lang="en-US" sz="1500" dirty="0">
                <a:sym typeface="Wingdings" panose="05000000000000000000" pitchFamily="2" charset="2"/>
              </a:rPr>
              <a:t>Private Source </a:t>
            </a:r>
            <a:r>
              <a:rPr lang="en-US" sz="1500" dirty="0" err="1">
                <a:sym typeface="Wingdings" panose="05000000000000000000" pitchFamily="2" charset="2"/>
              </a:rPr>
              <a:t>source</a:t>
            </a:r>
            <a:r>
              <a:rPr lang="en-US" sz="1500" dirty="0">
                <a:sym typeface="Wingdings" panose="05000000000000000000" pitchFamily="2" charset="2"/>
              </a:rPr>
              <a:t>;</a:t>
            </a:r>
          </a:p>
          <a:p>
            <a:pPr lvl="1"/>
            <a:r>
              <a:rPr lang="en-US" sz="1700" b="1" dirty="0">
                <a:highlight>
                  <a:srgbClr val="00FFFF"/>
                </a:highlight>
                <a:sym typeface="Wingdings" panose="05000000000000000000" pitchFamily="2" charset="2"/>
              </a:rPr>
              <a:t>Result: Source PK is reflected in Target PK</a:t>
            </a:r>
          </a:p>
          <a:p>
            <a:pPr lvl="2"/>
            <a:endParaRPr lang="en-US" dirty="0"/>
          </a:p>
          <a:p>
            <a:endParaRPr lang="en-US" dirty="0"/>
          </a:p>
        </p:txBody>
      </p:sp>
    </p:spTree>
    <p:extLst>
      <p:ext uri="{BB962C8B-B14F-4D97-AF65-F5344CB8AC3E}">
        <p14:creationId xmlns:p14="http://schemas.microsoft.com/office/powerpoint/2010/main" val="6764373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53186E-8A06-4B4A-8A59-775C386FC98E}"/>
              </a:ext>
            </a:extLst>
          </p:cNvPr>
          <p:cNvSpPr>
            <a:spLocks noGrp="1"/>
          </p:cNvSpPr>
          <p:nvPr>
            <p:ph idx="1"/>
          </p:nvPr>
        </p:nvSpPr>
        <p:spPr>
          <a:xfrm>
            <a:off x="500514" y="394636"/>
            <a:ext cx="11078678" cy="6285297"/>
          </a:xfrm>
        </p:spPr>
        <p:txBody>
          <a:bodyPr>
            <a:normAutofit fontScale="70000" lnSpcReduction="20000"/>
          </a:bodyPr>
          <a:lstStyle/>
          <a:p>
            <a:r>
              <a:rPr lang="en-US" sz="2400" b="1" dirty="0" err="1">
                <a:highlight>
                  <a:srgbClr val="FFFF00"/>
                </a:highlight>
              </a:rPr>
              <a:t>ManyToMany</a:t>
            </a:r>
            <a:r>
              <a:rPr lang="en-US" sz="2400" b="1" dirty="0" err="1">
                <a:highlight>
                  <a:srgbClr val="FFFF00"/>
                </a:highlight>
                <a:sym typeface="Wingdings" panose="05000000000000000000" pitchFamily="2" charset="2"/>
              </a:rPr>
              <a:t>Uni</a:t>
            </a:r>
            <a:endParaRPr lang="en-US" sz="2400" b="1" dirty="0">
              <a:highlight>
                <a:srgbClr val="FFFF00"/>
              </a:highlight>
              <a:sym typeface="Wingdings" panose="05000000000000000000" pitchFamily="2" charset="2"/>
            </a:endParaRPr>
          </a:p>
          <a:p>
            <a:pPr lvl="1"/>
            <a:r>
              <a:rPr lang="en-US" dirty="0">
                <a:sym typeface="Wingdings" panose="05000000000000000000" pitchFamily="2" charset="2"/>
              </a:rPr>
              <a:t>Source:</a:t>
            </a:r>
          </a:p>
          <a:p>
            <a:pPr lvl="2"/>
            <a:r>
              <a:rPr lang="en-US" dirty="0">
                <a:sym typeface="Wingdings" panose="05000000000000000000" pitchFamily="2" charset="2"/>
              </a:rPr>
              <a:t>@ManyToMany</a:t>
            </a:r>
          </a:p>
          <a:p>
            <a:pPr lvl="2"/>
            <a:r>
              <a:rPr lang="en-US" dirty="0">
                <a:sym typeface="Wingdings" panose="05000000000000000000" pitchFamily="2" charset="2"/>
              </a:rPr>
              <a:t>@JoinTable(name=“source_target”, </a:t>
            </a:r>
            <a:r>
              <a:rPr lang="en-US" dirty="0" err="1">
                <a:sym typeface="Wingdings" panose="05000000000000000000" pitchFamily="2" charset="2"/>
              </a:rPr>
              <a:t>joinColumns</a:t>
            </a:r>
            <a:r>
              <a:rPr lang="en-US" dirty="0">
                <a:sym typeface="Wingdings" panose="05000000000000000000" pitchFamily="2" charset="2"/>
              </a:rPr>
              <a:t>={@JoinColumn(name=“source_id”)},</a:t>
            </a:r>
          </a:p>
          <a:p>
            <a:pPr marL="914400" lvl="2" indent="0">
              <a:buNone/>
            </a:pPr>
            <a:r>
              <a:rPr lang="en-US" dirty="0">
                <a:sym typeface="Wingdings" panose="05000000000000000000" pitchFamily="2" charset="2"/>
              </a:rPr>
              <a:t>			         </a:t>
            </a:r>
            <a:r>
              <a:rPr lang="en-US" dirty="0" err="1">
                <a:sym typeface="Wingdings" panose="05000000000000000000" pitchFamily="2" charset="2"/>
              </a:rPr>
              <a:t>inverseColumns</a:t>
            </a:r>
            <a:r>
              <a:rPr lang="en-US" dirty="0">
                <a:sym typeface="Wingdings" panose="05000000000000000000" pitchFamily="2" charset="2"/>
              </a:rPr>
              <a:t>={@JoinColumn(name=“target_id”)})</a:t>
            </a:r>
          </a:p>
          <a:p>
            <a:pPr lvl="2"/>
            <a:r>
              <a:rPr lang="en-US" dirty="0">
                <a:sym typeface="Wingdings" panose="05000000000000000000" pitchFamily="2" charset="2"/>
              </a:rPr>
              <a:t>Private List&lt;Target&gt; target=new </a:t>
            </a:r>
            <a:r>
              <a:rPr lang="en-US" dirty="0" err="1">
                <a:sym typeface="Wingdings" panose="05000000000000000000" pitchFamily="2" charset="2"/>
              </a:rPr>
              <a:t>ArrayList</a:t>
            </a:r>
            <a:r>
              <a:rPr lang="en-US" dirty="0">
                <a:sym typeface="Wingdings" panose="05000000000000000000" pitchFamily="2" charset="2"/>
              </a:rPr>
              <a:t>();</a:t>
            </a:r>
          </a:p>
          <a:p>
            <a:pPr lvl="1"/>
            <a:r>
              <a:rPr lang="en-US" sz="2100" b="1" dirty="0">
                <a:highlight>
                  <a:srgbClr val="00FFFF"/>
                </a:highlight>
                <a:sym typeface="Wingdings" panose="05000000000000000000" pitchFamily="2" charset="2"/>
              </a:rPr>
              <a:t>Result: Third table named </a:t>
            </a:r>
            <a:r>
              <a:rPr lang="en-US" sz="2100" b="1" dirty="0" err="1">
                <a:highlight>
                  <a:srgbClr val="00FFFF"/>
                </a:highlight>
                <a:sym typeface="Wingdings" panose="05000000000000000000" pitchFamily="2" charset="2"/>
              </a:rPr>
              <a:t>source_target</a:t>
            </a:r>
            <a:r>
              <a:rPr lang="en-US" sz="2100" b="1" dirty="0">
                <a:highlight>
                  <a:srgbClr val="00FFFF"/>
                </a:highlight>
                <a:sym typeface="Wingdings" panose="05000000000000000000" pitchFamily="2" charset="2"/>
              </a:rPr>
              <a:t> is created with column as </a:t>
            </a:r>
            <a:r>
              <a:rPr lang="en-US" sz="2100" b="1" dirty="0" err="1">
                <a:highlight>
                  <a:srgbClr val="00FFFF"/>
                </a:highlight>
                <a:sym typeface="Wingdings" panose="05000000000000000000" pitchFamily="2" charset="2"/>
              </a:rPr>
              <a:t>source_id</a:t>
            </a:r>
            <a:r>
              <a:rPr lang="en-US" sz="2100" b="1" dirty="0">
                <a:highlight>
                  <a:srgbClr val="00FFFF"/>
                </a:highlight>
                <a:sym typeface="Wingdings" panose="05000000000000000000" pitchFamily="2" charset="2"/>
              </a:rPr>
              <a:t> and </a:t>
            </a:r>
            <a:r>
              <a:rPr lang="en-US" sz="2100" b="1" dirty="0" err="1">
                <a:highlight>
                  <a:srgbClr val="00FFFF"/>
                </a:highlight>
                <a:sym typeface="Wingdings" panose="05000000000000000000" pitchFamily="2" charset="2"/>
              </a:rPr>
              <a:t>target_id</a:t>
            </a:r>
            <a:endParaRPr lang="en-US" sz="2100" b="1" dirty="0">
              <a:highlight>
                <a:srgbClr val="00FFFF"/>
              </a:highlight>
              <a:sym typeface="Wingdings" panose="05000000000000000000" pitchFamily="2" charset="2"/>
            </a:endParaRPr>
          </a:p>
          <a:p>
            <a:r>
              <a:rPr lang="en-US" sz="2400" b="1" dirty="0" err="1">
                <a:highlight>
                  <a:srgbClr val="FFFF00"/>
                </a:highlight>
              </a:rPr>
              <a:t>ManyToMany</a:t>
            </a:r>
            <a:r>
              <a:rPr lang="en-US" sz="2400" b="1" dirty="0" err="1">
                <a:highlight>
                  <a:srgbClr val="FFFF00"/>
                </a:highlight>
                <a:sym typeface="Wingdings" panose="05000000000000000000" pitchFamily="2" charset="2"/>
              </a:rPr>
              <a:t>Bi</a:t>
            </a:r>
            <a:r>
              <a:rPr lang="en-US" sz="2400" b="1" dirty="0">
                <a:highlight>
                  <a:srgbClr val="FFFF00"/>
                </a:highlight>
                <a:sym typeface="Wingdings" panose="05000000000000000000" pitchFamily="2" charset="2"/>
              </a:rPr>
              <a:t> </a:t>
            </a:r>
            <a:r>
              <a:rPr lang="en-US" sz="2400" b="1" dirty="0">
                <a:highlight>
                  <a:srgbClr val="FF0000"/>
                </a:highlight>
                <a:sym typeface="Wingdings" panose="05000000000000000000" pitchFamily="2" charset="2"/>
              </a:rPr>
              <a:t>(@JoinTable needs to map the existing database design. Be careful)</a:t>
            </a:r>
          </a:p>
          <a:p>
            <a:pPr lvl="1"/>
            <a:r>
              <a:rPr lang="en-US" dirty="0">
                <a:sym typeface="Wingdings" panose="05000000000000000000" pitchFamily="2" charset="2"/>
              </a:rPr>
              <a:t>Source:</a:t>
            </a:r>
          </a:p>
          <a:p>
            <a:pPr lvl="2"/>
            <a:r>
              <a:rPr lang="en-US" dirty="0">
                <a:sym typeface="Wingdings" panose="05000000000000000000" pitchFamily="2" charset="2"/>
              </a:rPr>
              <a:t>@ManyToMany</a:t>
            </a:r>
          </a:p>
          <a:p>
            <a:pPr lvl="2"/>
            <a:r>
              <a:rPr lang="en-US" dirty="0">
                <a:sym typeface="Wingdings" panose="05000000000000000000" pitchFamily="2" charset="2"/>
              </a:rPr>
              <a:t>@JoinTable(name=“source_target”, </a:t>
            </a:r>
            <a:r>
              <a:rPr lang="en-US" dirty="0" err="1">
                <a:sym typeface="Wingdings" panose="05000000000000000000" pitchFamily="2" charset="2"/>
              </a:rPr>
              <a:t>joinColumns</a:t>
            </a:r>
            <a:r>
              <a:rPr lang="en-US" dirty="0">
                <a:sym typeface="Wingdings" panose="05000000000000000000" pitchFamily="2" charset="2"/>
              </a:rPr>
              <a:t>={@JoinColumn(name=“source_id”)},</a:t>
            </a:r>
          </a:p>
          <a:p>
            <a:pPr marL="914400" lvl="2" indent="0">
              <a:buNone/>
            </a:pPr>
            <a:r>
              <a:rPr lang="en-US" dirty="0">
                <a:sym typeface="Wingdings" panose="05000000000000000000" pitchFamily="2" charset="2"/>
              </a:rPr>
              <a:t>			</a:t>
            </a:r>
            <a:r>
              <a:rPr lang="en-US" dirty="0" err="1">
                <a:sym typeface="Wingdings" panose="05000000000000000000" pitchFamily="2" charset="2"/>
              </a:rPr>
              <a:t>inverseColumns</a:t>
            </a:r>
            <a:r>
              <a:rPr lang="en-US" dirty="0">
                <a:sym typeface="Wingdings" panose="05000000000000000000" pitchFamily="2" charset="2"/>
              </a:rPr>
              <a:t>={@JoinColumn(name=“target_id”)})</a:t>
            </a:r>
          </a:p>
          <a:p>
            <a:pPr lvl="2"/>
            <a:r>
              <a:rPr lang="en-US" dirty="0">
                <a:sym typeface="Wingdings" panose="05000000000000000000" pitchFamily="2" charset="2"/>
              </a:rPr>
              <a:t>Private List&lt;Target&gt; target=new </a:t>
            </a:r>
            <a:r>
              <a:rPr lang="en-US" dirty="0" err="1">
                <a:sym typeface="Wingdings" panose="05000000000000000000" pitchFamily="2" charset="2"/>
              </a:rPr>
              <a:t>ArrayList</a:t>
            </a:r>
            <a:r>
              <a:rPr lang="en-US" dirty="0">
                <a:sym typeface="Wingdings" panose="05000000000000000000" pitchFamily="2" charset="2"/>
              </a:rPr>
              <a:t>();</a:t>
            </a:r>
          </a:p>
          <a:p>
            <a:pPr lvl="1"/>
            <a:r>
              <a:rPr lang="en-US" dirty="0">
                <a:sym typeface="Wingdings" panose="05000000000000000000" pitchFamily="2" charset="2"/>
              </a:rPr>
              <a:t>Target</a:t>
            </a:r>
          </a:p>
          <a:p>
            <a:pPr lvl="2"/>
            <a:r>
              <a:rPr lang="en-US" dirty="0">
                <a:sym typeface="Wingdings" panose="05000000000000000000" pitchFamily="2" charset="2"/>
              </a:rPr>
              <a:t>@ManyToMany(mappedBy=“target ”) </a:t>
            </a:r>
          </a:p>
          <a:p>
            <a:pPr lvl="2"/>
            <a:r>
              <a:rPr lang="en-US" dirty="0">
                <a:sym typeface="Wingdings" panose="05000000000000000000" pitchFamily="2" charset="2"/>
              </a:rPr>
              <a:t>Private List&lt;Source&gt; source= new </a:t>
            </a:r>
            <a:r>
              <a:rPr lang="en-US" dirty="0" err="1">
                <a:sym typeface="Wingdings" panose="05000000000000000000" pitchFamily="2" charset="2"/>
              </a:rPr>
              <a:t>ArrayList</a:t>
            </a:r>
            <a:r>
              <a:rPr lang="en-US" dirty="0">
                <a:sym typeface="Wingdings" panose="05000000000000000000" pitchFamily="2" charset="2"/>
              </a:rPr>
              <a:t>();</a:t>
            </a:r>
          </a:p>
          <a:p>
            <a:pPr lvl="1"/>
            <a:r>
              <a:rPr lang="en-US" sz="2100" b="1" dirty="0">
                <a:highlight>
                  <a:srgbClr val="00FFFF"/>
                </a:highlight>
                <a:sym typeface="Wingdings" panose="05000000000000000000" pitchFamily="2" charset="2"/>
              </a:rPr>
              <a:t>Result: Third table named </a:t>
            </a:r>
            <a:r>
              <a:rPr lang="en-US" sz="2100" b="1" dirty="0" err="1">
                <a:highlight>
                  <a:srgbClr val="00FFFF"/>
                </a:highlight>
                <a:sym typeface="Wingdings" panose="05000000000000000000" pitchFamily="2" charset="2"/>
              </a:rPr>
              <a:t>source_target</a:t>
            </a:r>
            <a:r>
              <a:rPr lang="en-US" sz="2100" b="1" dirty="0">
                <a:highlight>
                  <a:srgbClr val="00FFFF"/>
                </a:highlight>
                <a:sym typeface="Wingdings" panose="05000000000000000000" pitchFamily="2" charset="2"/>
              </a:rPr>
              <a:t> is created with column as </a:t>
            </a:r>
            <a:r>
              <a:rPr lang="en-US" sz="2100" b="1" dirty="0" err="1">
                <a:highlight>
                  <a:srgbClr val="00FFFF"/>
                </a:highlight>
                <a:sym typeface="Wingdings" panose="05000000000000000000" pitchFamily="2" charset="2"/>
              </a:rPr>
              <a:t>source_id</a:t>
            </a:r>
            <a:r>
              <a:rPr lang="en-US" sz="2100" b="1" dirty="0">
                <a:highlight>
                  <a:srgbClr val="00FFFF"/>
                </a:highlight>
                <a:sym typeface="Wingdings" panose="05000000000000000000" pitchFamily="2" charset="2"/>
              </a:rPr>
              <a:t> and </a:t>
            </a:r>
            <a:r>
              <a:rPr lang="en-US" sz="2100" b="1" dirty="0" err="1">
                <a:highlight>
                  <a:srgbClr val="00FFFF"/>
                </a:highlight>
                <a:sym typeface="Wingdings" panose="05000000000000000000" pitchFamily="2" charset="2"/>
              </a:rPr>
              <a:t>target_id</a:t>
            </a:r>
            <a:endParaRPr lang="en-US" sz="2100" b="1" dirty="0">
              <a:highlight>
                <a:srgbClr val="00FFFF"/>
              </a:highlight>
              <a:sym typeface="Wingdings" panose="05000000000000000000" pitchFamily="2" charset="2"/>
            </a:endParaRPr>
          </a:p>
          <a:p>
            <a:pPr lvl="1"/>
            <a:endParaRPr lang="en-US" dirty="0">
              <a:sym typeface="Wingdings" panose="05000000000000000000" pitchFamily="2" charset="2"/>
            </a:endParaRPr>
          </a:p>
          <a:p>
            <a:r>
              <a:rPr lang="en-US" dirty="0">
                <a:highlight>
                  <a:srgbClr val="FFFF00"/>
                </a:highlight>
              </a:rPr>
              <a:t>Association Cascades</a:t>
            </a:r>
          </a:p>
          <a:p>
            <a:pPr lvl="1"/>
            <a:r>
              <a:rPr lang="en-US" dirty="0"/>
              <a:t>By default hibernate does not cascade</a:t>
            </a:r>
          </a:p>
          <a:p>
            <a:pPr lvl="2"/>
            <a:r>
              <a:rPr lang="en-US" dirty="0"/>
              <a:t>During </a:t>
            </a:r>
            <a:r>
              <a:rPr lang="en-US" dirty="0" err="1"/>
              <a:t>session.update</a:t>
            </a:r>
            <a:r>
              <a:rPr lang="en-US" dirty="0"/>
              <a:t>, </a:t>
            </a:r>
            <a:r>
              <a:rPr lang="en-US" dirty="0" err="1"/>
              <a:t>session,persist</a:t>
            </a:r>
            <a:r>
              <a:rPr lang="en-US" dirty="0"/>
              <a:t>, </a:t>
            </a:r>
            <a:r>
              <a:rPr lang="en-US" dirty="0" err="1"/>
              <a:t>session.delete</a:t>
            </a:r>
            <a:endParaRPr lang="en-US" dirty="0"/>
          </a:p>
          <a:p>
            <a:pPr lvl="1"/>
            <a:r>
              <a:rPr lang="en-US" dirty="0"/>
              <a:t>Use cascade=</a:t>
            </a:r>
            <a:r>
              <a:rPr lang="en-US" dirty="0" err="1"/>
              <a:t>CascadeType</a:t>
            </a:r>
            <a:r>
              <a:rPr lang="en-US" dirty="0"/>
              <a:t>. </a:t>
            </a:r>
            <a:r>
              <a:rPr lang="en-US" dirty="0">
                <a:sym typeface="Wingdings" panose="05000000000000000000" pitchFamily="2" charset="2"/>
              </a:rPr>
              <a:t>attribute for imposing cascades</a:t>
            </a:r>
          </a:p>
          <a:p>
            <a:pPr lvl="1"/>
            <a:r>
              <a:rPr lang="en-US" dirty="0">
                <a:sym typeface="Wingdings" panose="05000000000000000000" pitchFamily="2" charset="2"/>
              </a:rPr>
              <a:t>For Hibernate Cascade ref. page 42</a:t>
            </a:r>
          </a:p>
          <a:p>
            <a:r>
              <a:rPr lang="en-US" dirty="0">
                <a:highlight>
                  <a:srgbClr val="FF0000"/>
                </a:highlight>
                <a:sym typeface="Wingdings" panose="05000000000000000000" pitchFamily="2" charset="2"/>
              </a:rPr>
              <a:t>Delete Orphan</a:t>
            </a:r>
          </a:p>
          <a:p>
            <a:pPr lvl="1"/>
            <a:r>
              <a:rPr lang="en-US" dirty="0">
                <a:highlight>
                  <a:srgbClr val="FF0000"/>
                </a:highlight>
                <a:sym typeface="Wingdings" panose="05000000000000000000" pitchFamily="2" charset="2"/>
              </a:rPr>
              <a:t> @OneToMany(mappedBy = "patient", </a:t>
            </a:r>
            <a:r>
              <a:rPr lang="en-US" dirty="0" err="1">
                <a:highlight>
                  <a:srgbClr val="FF0000"/>
                </a:highlight>
                <a:sym typeface="Wingdings" panose="05000000000000000000" pitchFamily="2" charset="2"/>
              </a:rPr>
              <a:t>orphanRemoval</a:t>
            </a:r>
            <a:r>
              <a:rPr lang="en-US" dirty="0">
                <a:highlight>
                  <a:srgbClr val="FF0000"/>
                </a:highlight>
                <a:sym typeface="Wingdings" panose="05000000000000000000" pitchFamily="2" charset="2"/>
              </a:rPr>
              <a:t> = true) </a:t>
            </a:r>
          </a:p>
        </p:txBody>
      </p:sp>
    </p:spTree>
    <p:extLst>
      <p:ext uri="{BB962C8B-B14F-4D97-AF65-F5344CB8AC3E}">
        <p14:creationId xmlns:p14="http://schemas.microsoft.com/office/powerpoint/2010/main" val="3904995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015DF-4CBD-48AD-90BF-151F9A5DEF2C}"/>
              </a:ext>
            </a:extLst>
          </p:cNvPr>
          <p:cNvSpPr>
            <a:spLocks noGrp="1"/>
          </p:cNvSpPr>
          <p:nvPr>
            <p:ph type="title"/>
          </p:nvPr>
        </p:nvSpPr>
        <p:spPr>
          <a:xfrm>
            <a:off x="838200" y="87446"/>
            <a:ext cx="9162448" cy="741780"/>
          </a:xfrm>
        </p:spPr>
        <p:txBody>
          <a:bodyPr/>
          <a:lstStyle/>
          <a:p>
            <a:r>
              <a:rPr lang="en-US" dirty="0"/>
              <a:t>Definition</a:t>
            </a:r>
          </a:p>
        </p:txBody>
      </p:sp>
      <p:sp>
        <p:nvSpPr>
          <p:cNvPr id="3" name="Content Placeholder 2">
            <a:extLst>
              <a:ext uri="{FF2B5EF4-FFF2-40B4-BE49-F238E27FC236}">
                <a16:creationId xmlns:a16="http://schemas.microsoft.com/office/drawing/2014/main" id="{F11C1972-DDE2-44FA-8597-A82AD2871C9E}"/>
              </a:ext>
            </a:extLst>
          </p:cNvPr>
          <p:cNvSpPr>
            <a:spLocks noGrp="1"/>
          </p:cNvSpPr>
          <p:nvPr>
            <p:ph idx="1"/>
          </p:nvPr>
        </p:nvSpPr>
        <p:spPr>
          <a:xfrm>
            <a:off x="838200" y="829226"/>
            <a:ext cx="10230853" cy="2139215"/>
          </a:xfrm>
        </p:spPr>
        <p:txBody>
          <a:bodyPr>
            <a:normAutofit/>
          </a:bodyPr>
          <a:lstStyle/>
          <a:p>
            <a:r>
              <a:rPr lang="en-US" sz="1400" dirty="0">
                <a:solidFill>
                  <a:srgbClr val="282C33"/>
                </a:solidFill>
                <a:latin typeface="Times New Roman" panose="02020603050405020304" pitchFamily="18" charset="0"/>
                <a:cs typeface="Times New Roman" panose="02020603050405020304" pitchFamily="18" charset="0"/>
              </a:rPr>
              <a:t>Enterprise architects </a:t>
            </a:r>
          </a:p>
          <a:p>
            <a:pPr lvl="1"/>
            <a:r>
              <a:rPr lang="en-US" sz="1400" dirty="0">
                <a:solidFill>
                  <a:srgbClr val="282C33"/>
                </a:solidFill>
                <a:latin typeface="Times New Roman" panose="02020603050405020304" pitchFamily="18" charset="0"/>
                <a:cs typeface="Times New Roman" panose="02020603050405020304" pitchFamily="18" charset="0"/>
              </a:rPr>
              <a:t>are concerned primarily with innovation, security, and optimization.</a:t>
            </a:r>
          </a:p>
          <a:p>
            <a:pPr lvl="1"/>
            <a:r>
              <a:rPr lang="en-US" sz="1400" dirty="0">
                <a:solidFill>
                  <a:srgbClr val="282C33"/>
                </a:solidFill>
                <a:latin typeface="Times New Roman" panose="02020603050405020304" pitchFamily="18" charset="0"/>
                <a:cs typeface="Times New Roman" panose="02020603050405020304" pitchFamily="18" charset="0"/>
              </a:rPr>
              <a:t> are commonly involved in the solution life cycle. </a:t>
            </a:r>
          </a:p>
          <a:p>
            <a:pPr lvl="1"/>
            <a:r>
              <a:rPr lang="en-US" sz="1400" dirty="0">
                <a:solidFill>
                  <a:srgbClr val="282C33"/>
                </a:solidFill>
                <a:latin typeface="Times New Roman" panose="02020603050405020304" pitchFamily="18" charset="0"/>
                <a:cs typeface="Times New Roman" panose="02020603050405020304" pitchFamily="18" charset="0"/>
              </a:rPr>
              <a:t>concerned with the technology mesh across the entire enterprise and they delegate their recommended solutions to others to implement.</a:t>
            </a:r>
          </a:p>
          <a:p>
            <a:r>
              <a:rPr lang="en-US" sz="1400" dirty="0">
                <a:solidFill>
                  <a:srgbClr val="282C33"/>
                </a:solidFill>
                <a:latin typeface="Times New Roman" panose="02020603050405020304" pitchFamily="18" charset="0"/>
                <a:cs typeface="Times New Roman" panose="02020603050405020304" pitchFamily="18" charset="0"/>
              </a:rPr>
              <a:t>Software architects: </a:t>
            </a:r>
          </a:p>
          <a:p>
            <a:pPr lvl="1"/>
            <a:r>
              <a:rPr lang="en-US" sz="1400" dirty="0">
                <a:solidFill>
                  <a:srgbClr val="282C33"/>
                </a:solidFill>
                <a:latin typeface="Times New Roman" panose="02020603050405020304" pitchFamily="18" charset="0"/>
                <a:cs typeface="Times New Roman" panose="02020603050405020304" pitchFamily="18" charset="0"/>
              </a:rPr>
              <a:t>have a much more micro view than EAs. They define best practice standards and provide technical guidance and leadership for dev teams.</a:t>
            </a:r>
          </a:p>
        </p:txBody>
      </p:sp>
      <p:sp>
        <p:nvSpPr>
          <p:cNvPr id="4" name="Title 1">
            <a:extLst>
              <a:ext uri="{FF2B5EF4-FFF2-40B4-BE49-F238E27FC236}">
                <a16:creationId xmlns:a16="http://schemas.microsoft.com/office/drawing/2014/main" id="{EE44299E-1190-4B70-8DFA-598FE01E6322}"/>
              </a:ext>
            </a:extLst>
          </p:cNvPr>
          <p:cNvSpPr txBox="1">
            <a:spLocks/>
          </p:cNvSpPr>
          <p:nvPr/>
        </p:nvSpPr>
        <p:spPr>
          <a:xfrm>
            <a:off x="884721" y="2922721"/>
            <a:ext cx="9162448" cy="7417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Architecture</a:t>
            </a:r>
          </a:p>
        </p:txBody>
      </p:sp>
      <p:sp>
        <p:nvSpPr>
          <p:cNvPr id="5" name="Content Placeholder 2">
            <a:extLst>
              <a:ext uri="{FF2B5EF4-FFF2-40B4-BE49-F238E27FC236}">
                <a16:creationId xmlns:a16="http://schemas.microsoft.com/office/drawing/2014/main" id="{30C503E7-C1B1-446A-92C4-CD434F40F08B}"/>
              </a:ext>
            </a:extLst>
          </p:cNvPr>
          <p:cNvSpPr txBox="1">
            <a:spLocks/>
          </p:cNvSpPr>
          <p:nvPr/>
        </p:nvSpPr>
        <p:spPr>
          <a:xfrm>
            <a:off x="884721" y="3664502"/>
            <a:ext cx="10105726" cy="30112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rgbClr val="282C33"/>
                </a:solidFill>
                <a:latin typeface="Times New Roman" panose="02020603050405020304" pitchFamily="18" charset="0"/>
                <a:cs typeface="Times New Roman" panose="02020603050405020304" pitchFamily="18" charset="0"/>
              </a:rPr>
              <a:t>Model 1: single file: </a:t>
            </a:r>
            <a:r>
              <a:rPr lang="en-US" sz="1600" dirty="0" err="1">
                <a:solidFill>
                  <a:srgbClr val="282C33"/>
                </a:solidFill>
                <a:latin typeface="Times New Roman" panose="02020603050405020304" pitchFamily="18" charset="0"/>
                <a:cs typeface="Times New Roman" panose="02020603050405020304" pitchFamily="18" charset="0"/>
              </a:rPr>
              <a:t>View</a:t>
            </a:r>
            <a:r>
              <a:rPr lang="en-US" sz="1600" dirty="0" err="1">
                <a:solidFill>
                  <a:srgbClr val="282C33"/>
                </a:solidFill>
                <a:latin typeface="Times New Roman" panose="02020603050405020304" pitchFamily="18" charset="0"/>
                <a:cs typeface="Times New Roman" panose="02020603050405020304" pitchFamily="18" charset="0"/>
                <a:sym typeface="Wingdings" panose="05000000000000000000" pitchFamily="2" charset="2"/>
              </a:rPr>
              <a:t>DB</a:t>
            </a:r>
            <a:r>
              <a:rPr lang="en-US" sz="1600" dirty="0">
                <a:solidFill>
                  <a:srgbClr val="282C33"/>
                </a:solidFill>
                <a:latin typeface="Times New Roman" panose="02020603050405020304" pitchFamily="18" charset="0"/>
                <a:cs typeface="Times New Roman" panose="02020603050405020304" pitchFamily="18" charset="0"/>
                <a:sym typeface="Wingdings" panose="05000000000000000000" pitchFamily="2" charset="2"/>
              </a:rPr>
              <a:t>/</a:t>
            </a:r>
            <a:r>
              <a:rPr lang="en-US" sz="1600" dirty="0" err="1">
                <a:solidFill>
                  <a:srgbClr val="282C33"/>
                </a:solidFill>
                <a:latin typeface="Times New Roman" panose="02020603050405020304" pitchFamily="18" charset="0"/>
                <a:cs typeface="Times New Roman" panose="02020603050405020304" pitchFamily="18" charset="0"/>
                <a:sym typeface="Wingdings" panose="05000000000000000000" pitchFamily="2" charset="2"/>
              </a:rPr>
              <a:t>ModelBusiness</a:t>
            </a:r>
            <a:r>
              <a:rPr lang="en-US" sz="1600" dirty="0">
                <a:solidFill>
                  <a:srgbClr val="282C33"/>
                </a:solidFill>
                <a:latin typeface="Times New Roman" panose="02020603050405020304" pitchFamily="18" charset="0"/>
                <a:cs typeface="Times New Roman" panose="02020603050405020304" pitchFamily="18" charset="0"/>
                <a:sym typeface="Wingdings" panose="05000000000000000000" pitchFamily="2" charset="2"/>
              </a:rPr>
              <a:t> &amp; control code (Hierarchy approach)</a:t>
            </a:r>
          </a:p>
          <a:p>
            <a:r>
              <a:rPr lang="en-US" sz="1600" dirty="0">
                <a:solidFill>
                  <a:srgbClr val="282C33"/>
                </a:solidFill>
                <a:latin typeface="Times New Roman" panose="02020603050405020304" pitchFamily="18" charset="0"/>
                <a:cs typeface="Times New Roman" panose="02020603050405020304" pitchFamily="18" charset="0"/>
                <a:sym typeface="Wingdings" panose="05000000000000000000" pitchFamily="2" charset="2"/>
              </a:rPr>
              <a:t>Model 2: Classic MVC</a:t>
            </a:r>
          </a:p>
          <a:p>
            <a:r>
              <a:rPr lang="en-US" sz="1600" dirty="0">
                <a:solidFill>
                  <a:srgbClr val="282C33"/>
                </a:solidFill>
                <a:latin typeface="Times New Roman" panose="02020603050405020304" pitchFamily="18" charset="0"/>
                <a:cs typeface="Times New Roman" panose="02020603050405020304" pitchFamily="18" charset="0"/>
                <a:sym typeface="Wingdings" panose="05000000000000000000" pitchFamily="2" charset="2"/>
              </a:rPr>
              <a:t>Three Tier / Web MVC (Problem over here is the duplication of business logic if the new type of end user device is added)</a:t>
            </a:r>
          </a:p>
          <a:p>
            <a:r>
              <a:rPr lang="en-US" sz="1600" dirty="0">
                <a:solidFill>
                  <a:srgbClr val="282C33"/>
                </a:solidFill>
                <a:latin typeface="Times New Roman" panose="02020603050405020304" pitchFamily="18" charset="0"/>
                <a:cs typeface="Times New Roman" panose="02020603050405020304" pitchFamily="18" charset="0"/>
                <a:sym typeface="Wingdings" panose="05000000000000000000" pitchFamily="2" charset="2"/>
              </a:rPr>
              <a:t>Service Oriented Architecture: </a:t>
            </a:r>
            <a:r>
              <a:rPr lang="en-US" sz="1600" dirty="0" err="1">
                <a:solidFill>
                  <a:srgbClr val="282C33"/>
                </a:solidFill>
                <a:latin typeface="Times New Roman" panose="02020603050405020304" pitchFamily="18" charset="0"/>
                <a:cs typeface="Times New Roman" panose="02020603050405020304" pitchFamily="18" charset="0"/>
                <a:sym typeface="Wingdings" panose="05000000000000000000" pitchFamily="2" charset="2"/>
              </a:rPr>
              <a:t>ViewControllerServiceModel</a:t>
            </a:r>
            <a:r>
              <a:rPr lang="en-US" sz="1600" dirty="0">
                <a:solidFill>
                  <a:srgbClr val="282C33"/>
                </a:solidFill>
                <a:latin typeface="Times New Roman" panose="02020603050405020304" pitchFamily="18" charset="0"/>
                <a:cs typeface="Times New Roman" panose="02020603050405020304" pitchFamily="18" charset="0"/>
                <a:sym typeface="Wingdings" panose="05000000000000000000" pitchFamily="2" charset="2"/>
              </a:rPr>
              <a:t> (Here service handles the business logic and is not repeated)</a:t>
            </a:r>
          </a:p>
          <a:p>
            <a:r>
              <a:rPr lang="en-US" sz="1600" dirty="0">
                <a:solidFill>
                  <a:srgbClr val="282C33"/>
                </a:solidFill>
                <a:latin typeface="Times New Roman" panose="02020603050405020304" pitchFamily="18" charset="0"/>
                <a:cs typeface="Times New Roman" panose="02020603050405020304" pitchFamily="18" charset="0"/>
                <a:sym typeface="Wingdings" panose="05000000000000000000" pitchFamily="2" charset="2"/>
              </a:rPr>
              <a:t>DDD: Core domain or business logic is separate from other modules. Clear separation of concern</a:t>
            </a:r>
          </a:p>
          <a:p>
            <a:pPr lvl="1"/>
            <a:r>
              <a:rPr lang="en-US" sz="1600" dirty="0">
                <a:solidFill>
                  <a:srgbClr val="FF0000"/>
                </a:solidFill>
                <a:highlight>
                  <a:srgbClr val="FFFF00"/>
                </a:highlight>
                <a:latin typeface="Times New Roman" panose="02020603050405020304" pitchFamily="18" charset="0"/>
                <a:cs typeface="Times New Roman" panose="02020603050405020304" pitchFamily="18" charset="0"/>
                <a:sym typeface="Wingdings" panose="05000000000000000000" pitchFamily="2" charset="2"/>
              </a:rPr>
              <a:t>SOA: </a:t>
            </a:r>
            <a:r>
              <a:rPr lang="en-US" sz="1600" dirty="0" err="1">
                <a:solidFill>
                  <a:srgbClr val="FF0000"/>
                </a:solidFill>
                <a:highlight>
                  <a:srgbClr val="FFFF00"/>
                </a:highlight>
                <a:latin typeface="Times New Roman" panose="02020603050405020304" pitchFamily="18" charset="0"/>
                <a:cs typeface="Times New Roman" panose="02020603050405020304" pitchFamily="18" charset="0"/>
                <a:sym typeface="Wingdings" panose="05000000000000000000" pitchFamily="2" charset="2"/>
              </a:rPr>
              <a:t>ViewcontrollerSerivceDomainPersistence</a:t>
            </a:r>
            <a:r>
              <a:rPr lang="en-US" sz="1600" dirty="0">
                <a:solidFill>
                  <a:srgbClr val="FF0000"/>
                </a:solidFill>
                <a:highlight>
                  <a:srgbClr val="FFFF00"/>
                </a:highlight>
                <a:latin typeface="Times New Roman" panose="02020603050405020304" pitchFamily="18" charset="0"/>
                <a:cs typeface="Times New Roman" panose="02020603050405020304" pitchFamily="18" charset="0"/>
                <a:sym typeface="Wingdings" panose="05000000000000000000" pitchFamily="2" charset="2"/>
              </a:rPr>
              <a:t> Should be able to describe each layer</a:t>
            </a:r>
          </a:p>
          <a:p>
            <a:pPr lvl="1"/>
            <a:r>
              <a:rPr lang="en-US" sz="1600" dirty="0">
                <a:solidFill>
                  <a:srgbClr val="282C33"/>
                </a:solidFill>
                <a:latin typeface="Times New Roman" panose="02020603050405020304" pitchFamily="18" charset="0"/>
                <a:cs typeface="Times New Roman" panose="02020603050405020304" pitchFamily="18" charset="0"/>
                <a:sym typeface="Wingdings" panose="05000000000000000000" pitchFamily="2" charset="2"/>
              </a:rPr>
              <a:t>Adv: Business logic is independent of technology used</a:t>
            </a:r>
          </a:p>
          <a:p>
            <a:pPr lvl="1"/>
            <a:r>
              <a:rPr lang="en-US" sz="1600" dirty="0">
                <a:solidFill>
                  <a:srgbClr val="282C33"/>
                </a:solidFill>
                <a:latin typeface="Times New Roman" panose="02020603050405020304" pitchFamily="18" charset="0"/>
                <a:cs typeface="Times New Roman" panose="02020603050405020304" pitchFamily="18" charset="0"/>
                <a:sym typeface="Wingdings" panose="05000000000000000000" pitchFamily="2" charset="2"/>
              </a:rPr>
              <a:t>Adv: Business Easy to write, test, and modify</a:t>
            </a:r>
          </a:p>
          <a:p>
            <a:endParaRPr lang="en-US" sz="1600" dirty="0">
              <a:solidFill>
                <a:srgbClr val="282C3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3044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EE911-CA0B-4693-8D52-DAC17AE61817}"/>
              </a:ext>
            </a:extLst>
          </p:cNvPr>
          <p:cNvSpPr>
            <a:spLocks noGrp="1"/>
          </p:cNvSpPr>
          <p:nvPr>
            <p:ph type="title"/>
          </p:nvPr>
        </p:nvSpPr>
        <p:spPr/>
        <p:txBody>
          <a:bodyPr/>
          <a:lstStyle/>
          <a:p>
            <a:r>
              <a:rPr lang="en-US" dirty="0"/>
              <a:t>Collection Mapping</a:t>
            </a:r>
          </a:p>
        </p:txBody>
      </p:sp>
      <p:sp>
        <p:nvSpPr>
          <p:cNvPr id="3" name="Content Placeholder 2">
            <a:extLst>
              <a:ext uri="{FF2B5EF4-FFF2-40B4-BE49-F238E27FC236}">
                <a16:creationId xmlns:a16="http://schemas.microsoft.com/office/drawing/2014/main" id="{3E574DCB-F674-4981-932B-2AF584DB549C}"/>
              </a:ext>
            </a:extLst>
          </p:cNvPr>
          <p:cNvSpPr>
            <a:spLocks noGrp="1"/>
          </p:cNvSpPr>
          <p:nvPr>
            <p:ph idx="1"/>
          </p:nvPr>
        </p:nvSpPr>
        <p:spPr>
          <a:xfrm>
            <a:off x="346509" y="1559294"/>
            <a:ext cx="11502189" cy="5149514"/>
          </a:xfrm>
        </p:spPr>
        <p:txBody>
          <a:bodyPr>
            <a:normAutofit/>
          </a:bodyPr>
          <a:lstStyle/>
          <a:p>
            <a:r>
              <a:rPr lang="en-US" sz="2400" dirty="0"/>
              <a:t>There are four types of collection ref</a:t>
            </a:r>
          </a:p>
          <a:p>
            <a:pPr lvl="1"/>
            <a:r>
              <a:rPr lang="en-US" sz="2000" dirty="0"/>
              <a:t>Bags, Sets, Lists, Maps and these are </a:t>
            </a:r>
            <a:r>
              <a:rPr lang="en-US" sz="2000" dirty="0" err="1"/>
              <a:t>splitted</a:t>
            </a:r>
            <a:r>
              <a:rPr lang="en-US" sz="2000" dirty="0"/>
              <a:t> into Indexed and Non-Indexed Collections</a:t>
            </a:r>
          </a:p>
          <a:p>
            <a:pPr lvl="1"/>
            <a:r>
              <a:rPr lang="en-US" sz="2000" dirty="0"/>
              <a:t>By default List is a index data structure</a:t>
            </a:r>
          </a:p>
          <a:p>
            <a:r>
              <a:rPr lang="en-US" sz="2400" dirty="0"/>
              <a:t>Hibernate requires Program to Interface (P2I) </a:t>
            </a:r>
            <a:r>
              <a:rPr lang="en-US" sz="2400" dirty="0">
                <a:sym typeface="Wingdings" panose="05000000000000000000" pitchFamily="2" charset="2"/>
              </a:rPr>
              <a:t>Best practice</a:t>
            </a:r>
          </a:p>
          <a:p>
            <a:r>
              <a:rPr lang="en-US" sz="2400" dirty="0">
                <a:sym typeface="Wingdings" panose="05000000000000000000" pitchFamily="2" charset="2"/>
              </a:rPr>
              <a:t>Bags Most basis, </a:t>
            </a:r>
            <a:r>
              <a:rPr lang="en-US" sz="2400" dirty="0" err="1">
                <a:sym typeface="Wingdings" panose="05000000000000000000" pitchFamily="2" charset="2"/>
              </a:rPr>
              <a:t>eg.</a:t>
            </a:r>
            <a:r>
              <a:rPr lang="en-US" sz="2400" dirty="0">
                <a:sym typeface="Wingdings" panose="05000000000000000000" pitchFamily="2" charset="2"/>
              </a:rPr>
              <a:t> </a:t>
            </a:r>
            <a:r>
              <a:rPr lang="en-US" sz="2400" dirty="0" err="1">
                <a:sym typeface="Wingdings" panose="05000000000000000000" pitchFamily="2" charset="2"/>
              </a:rPr>
              <a:t>Java.util.collection</a:t>
            </a:r>
            <a:r>
              <a:rPr lang="en-US" sz="2400" dirty="0">
                <a:sym typeface="Wingdings" panose="05000000000000000000" pitchFamily="2" charset="2"/>
              </a:rPr>
              <a:t> </a:t>
            </a:r>
            <a:r>
              <a:rPr lang="en-US" sz="2400" dirty="0">
                <a:highlight>
                  <a:srgbClr val="FF0000"/>
                </a:highlight>
                <a:sym typeface="Wingdings" panose="05000000000000000000" pitchFamily="2" charset="2"/>
              </a:rPr>
              <a:t>(When there is no sequence column then use collection)</a:t>
            </a:r>
          </a:p>
          <a:p>
            <a:pPr lvl="1"/>
            <a:r>
              <a:rPr lang="en-US" sz="2000" dirty="0">
                <a:sym typeface="Wingdings" panose="05000000000000000000" pitchFamily="2" charset="2"/>
              </a:rPr>
              <a:t>No inherent order, non-indexed collection, and can contain duplicates</a:t>
            </a:r>
          </a:p>
          <a:p>
            <a:pPr lvl="1"/>
            <a:r>
              <a:rPr lang="en-US" sz="2000" dirty="0">
                <a:sym typeface="Wingdings" panose="05000000000000000000" pitchFamily="2" charset="2"/>
              </a:rPr>
              <a:t>Source:</a:t>
            </a:r>
          </a:p>
          <a:p>
            <a:pPr lvl="2"/>
            <a:r>
              <a:rPr lang="en-US" sz="1800" dirty="0">
                <a:sym typeface="Wingdings" panose="05000000000000000000" pitchFamily="2" charset="2"/>
              </a:rPr>
              <a:t>@OneToMany(mappedBy=“instance”)</a:t>
            </a:r>
          </a:p>
          <a:p>
            <a:pPr lvl="2"/>
            <a:r>
              <a:rPr lang="en-US" sz="1800" dirty="0">
                <a:sym typeface="Wingdings" panose="05000000000000000000" pitchFamily="2" charset="2"/>
              </a:rPr>
              <a:t>Private Collection&lt;</a:t>
            </a:r>
            <a:r>
              <a:rPr lang="en-US" sz="1800" dirty="0" err="1">
                <a:sym typeface="Wingdings" panose="05000000000000000000" pitchFamily="2" charset="2"/>
              </a:rPr>
              <a:t>Dest</a:t>
            </a:r>
            <a:r>
              <a:rPr lang="en-US" sz="1800" dirty="0">
                <a:sym typeface="Wingdings" panose="05000000000000000000" pitchFamily="2" charset="2"/>
              </a:rPr>
              <a:t>&gt; </a:t>
            </a:r>
            <a:r>
              <a:rPr lang="en-US" sz="1800" dirty="0" err="1">
                <a:sym typeface="Wingdings" panose="05000000000000000000" pitchFamily="2" charset="2"/>
              </a:rPr>
              <a:t>dests</a:t>
            </a:r>
            <a:r>
              <a:rPr lang="en-US" sz="1800" dirty="0">
                <a:sym typeface="Wingdings" panose="05000000000000000000" pitchFamily="2" charset="2"/>
              </a:rPr>
              <a:t>=new </a:t>
            </a:r>
            <a:r>
              <a:rPr lang="en-US" sz="1800" dirty="0" err="1">
                <a:sym typeface="Wingdings" panose="05000000000000000000" pitchFamily="2" charset="2"/>
              </a:rPr>
              <a:t>ArrayList</a:t>
            </a:r>
            <a:r>
              <a:rPr lang="en-US" sz="1800" dirty="0">
                <a:sym typeface="Wingdings" panose="05000000000000000000" pitchFamily="2" charset="2"/>
              </a:rPr>
              <a:t>();</a:t>
            </a:r>
          </a:p>
          <a:p>
            <a:pPr lvl="1"/>
            <a:r>
              <a:rPr lang="en-US" sz="2000" dirty="0">
                <a:sym typeface="Wingdings" panose="05000000000000000000" pitchFamily="2" charset="2"/>
              </a:rPr>
              <a:t>Destination</a:t>
            </a:r>
          </a:p>
          <a:p>
            <a:pPr lvl="2"/>
            <a:r>
              <a:rPr lang="en-US" sz="1800" dirty="0">
                <a:sym typeface="Wingdings" panose="05000000000000000000" pitchFamily="2" charset="2"/>
              </a:rPr>
              <a:t>@ManyToOne</a:t>
            </a:r>
          </a:p>
          <a:p>
            <a:pPr lvl="2"/>
            <a:r>
              <a:rPr lang="en-US" sz="1800" dirty="0">
                <a:sym typeface="Wingdings" panose="05000000000000000000" pitchFamily="2" charset="2"/>
              </a:rPr>
              <a:t>Private </a:t>
            </a:r>
            <a:r>
              <a:rPr lang="en-US" sz="1800" dirty="0" err="1">
                <a:sym typeface="Wingdings" panose="05000000000000000000" pitchFamily="2" charset="2"/>
              </a:rPr>
              <a:t>Dest</a:t>
            </a:r>
            <a:r>
              <a:rPr lang="en-US" sz="1800" dirty="0">
                <a:sym typeface="Wingdings" panose="05000000000000000000" pitchFamily="2" charset="2"/>
              </a:rPr>
              <a:t> instance;</a:t>
            </a:r>
          </a:p>
          <a:p>
            <a:pPr lvl="1"/>
            <a:endParaRPr lang="en-US" sz="2000" dirty="0"/>
          </a:p>
        </p:txBody>
      </p:sp>
    </p:spTree>
    <p:extLst>
      <p:ext uri="{BB962C8B-B14F-4D97-AF65-F5344CB8AC3E}">
        <p14:creationId xmlns:p14="http://schemas.microsoft.com/office/powerpoint/2010/main" val="16260088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574DCB-F674-4981-932B-2AF584DB549C}"/>
              </a:ext>
            </a:extLst>
          </p:cNvPr>
          <p:cNvSpPr>
            <a:spLocks noGrp="1"/>
          </p:cNvSpPr>
          <p:nvPr>
            <p:ph idx="1"/>
          </p:nvPr>
        </p:nvSpPr>
        <p:spPr>
          <a:xfrm>
            <a:off x="250257" y="288758"/>
            <a:ext cx="11598441" cy="6420050"/>
          </a:xfrm>
        </p:spPr>
        <p:txBody>
          <a:bodyPr>
            <a:normAutofit fontScale="62500" lnSpcReduction="20000"/>
          </a:bodyPr>
          <a:lstStyle/>
          <a:p>
            <a:r>
              <a:rPr lang="en-US" dirty="0"/>
              <a:t>Set</a:t>
            </a:r>
          </a:p>
          <a:p>
            <a:pPr lvl="1"/>
            <a:r>
              <a:rPr lang="en-US" dirty="0"/>
              <a:t>Does not contain duplicates, is non-indexed, but still has no inherent order</a:t>
            </a:r>
          </a:p>
          <a:p>
            <a:pPr lvl="1"/>
            <a:r>
              <a:rPr lang="en-US" dirty="0">
                <a:sym typeface="Wingdings" panose="05000000000000000000" pitchFamily="2" charset="2"/>
              </a:rPr>
              <a:t>Source:</a:t>
            </a:r>
          </a:p>
          <a:p>
            <a:pPr lvl="2"/>
            <a:r>
              <a:rPr lang="en-US" dirty="0">
                <a:sym typeface="Wingdings" panose="05000000000000000000" pitchFamily="2" charset="2"/>
              </a:rPr>
              <a:t>@OneToMany(mappedBy=“instance”)</a:t>
            </a:r>
          </a:p>
          <a:p>
            <a:pPr lvl="2"/>
            <a:r>
              <a:rPr lang="en-US" dirty="0">
                <a:sym typeface="Wingdings" panose="05000000000000000000" pitchFamily="2" charset="2"/>
              </a:rPr>
              <a:t>Private Set&lt;</a:t>
            </a:r>
            <a:r>
              <a:rPr lang="en-US" dirty="0" err="1">
                <a:sym typeface="Wingdings" panose="05000000000000000000" pitchFamily="2" charset="2"/>
              </a:rPr>
              <a:t>Dest</a:t>
            </a:r>
            <a:r>
              <a:rPr lang="en-US" dirty="0">
                <a:sym typeface="Wingdings" panose="05000000000000000000" pitchFamily="2" charset="2"/>
              </a:rPr>
              <a:t>&gt; </a:t>
            </a:r>
            <a:r>
              <a:rPr lang="en-US" dirty="0" err="1">
                <a:sym typeface="Wingdings" panose="05000000000000000000" pitchFamily="2" charset="2"/>
              </a:rPr>
              <a:t>dests</a:t>
            </a:r>
            <a:r>
              <a:rPr lang="en-US" dirty="0">
                <a:sym typeface="Wingdings" panose="05000000000000000000" pitchFamily="2" charset="2"/>
              </a:rPr>
              <a:t>=new HashSet();</a:t>
            </a:r>
          </a:p>
          <a:p>
            <a:pPr lvl="1"/>
            <a:r>
              <a:rPr lang="en-US" dirty="0">
                <a:sym typeface="Wingdings" panose="05000000000000000000" pitchFamily="2" charset="2"/>
              </a:rPr>
              <a:t>Destination</a:t>
            </a:r>
          </a:p>
          <a:p>
            <a:pPr lvl="2"/>
            <a:r>
              <a:rPr lang="en-US" dirty="0">
                <a:sym typeface="Wingdings" panose="05000000000000000000" pitchFamily="2" charset="2"/>
              </a:rPr>
              <a:t>@ManyToOne</a:t>
            </a:r>
          </a:p>
          <a:p>
            <a:pPr lvl="2"/>
            <a:r>
              <a:rPr lang="en-US" dirty="0">
                <a:sym typeface="Wingdings" panose="05000000000000000000" pitchFamily="2" charset="2"/>
              </a:rPr>
              <a:t>Private </a:t>
            </a:r>
            <a:r>
              <a:rPr lang="en-US" dirty="0" err="1">
                <a:sym typeface="Wingdings" panose="05000000000000000000" pitchFamily="2" charset="2"/>
              </a:rPr>
              <a:t>Dest</a:t>
            </a:r>
            <a:r>
              <a:rPr lang="en-US" dirty="0">
                <a:sym typeface="Wingdings" panose="05000000000000000000" pitchFamily="2" charset="2"/>
              </a:rPr>
              <a:t> instance;</a:t>
            </a:r>
          </a:p>
          <a:p>
            <a:r>
              <a:rPr lang="en-US" dirty="0"/>
              <a:t>List</a:t>
            </a:r>
          </a:p>
          <a:p>
            <a:pPr lvl="1"/>
            <a:r>
              <a:rPr lang="en-US" dirty="0">
                <a:highlight>
                  <a:srgbClr val="FFFF00"/>
                </a:highlight>
              </a:rPr>
              <a:t>Has an inherent, arbitrary order, indexed and can contain duplicates. If list does not contain sequence column for order then it may be issue in ordering</a:t>
            </a:r>
          </a:p>
          <a:p>
            <a:pPr lvl="1"/>
            <a:r>
              <a:rPr lang="en-US" dirty="0">
                <a:sym typeface="Wingdings" panose="05000000000000000000" pitchFamily="2" charset="2"/>
              </a:rPr>
              <a:t>Source:</a:t>
            </a:r>
          </a:p>
          <a:p>
            <a:pPr lvl="2"/>
            <a:r>
              <a:rPr lang="en-US" dirty="0">
                <a:sym typeface="Wingdings" panose="05000000000000000000" pitchFamily="2" charset="2"/>
              </a:rPr>
              <a:t>@OneToMany(mappedBy=“instance”)</a:t>
            </a:r>
          </a:p>
          <a:p>
            <a:pPr lvl="2"/>
            <a:r>
              <a:rPr lang="en-US" dirty="0">
                <a:sym typeface="Wingdings" panose="05000000000000000000" pitchFamily="2" charset="2"/>
              </a:rPr>
              <a:t>@</a:t>
            </a:r>
            <a:r>
              <a:rPr lang="en-US" dirty="0">
                <a:highlight>
                  <a:srgbClr val="FFFF00"/>
                </a:highlight>
                <a:sym typeface="Wingdings" panose="05000000000000000000" pitchFamily="2" charset="2"/>
              </a:rPr>
              <a:t>OrderColumn(name=“sequence”)</a:t>
            </a:r>
          </a:p>
          <a:p>
            <a:pPr lvl="2"/>
            <a:r>
              <a:rPr lang="en-US" dirty="0">
                <a:sym typeface="Wingdings" panose="05000000000000000000" pitchFamily="2" charset="2"/>
              </a:rPr>
              <a:t>Private List&lt;</a:t>
            </a:r>
            <a:r>
              <a:rPr lang="en-US" dirty="0" err="1">
                <a:sym typeface="Wingdings" panose="05000000000000000000" pitchFamily="2" charset="2"/>
              </a:rPr>
              <a:t>Dest</a:t>
            </a:r>
            <a:r>
              <a:rPr lang="en-US" dirty="0">
                <a:sym typeface="Wingdings" panose="05000000000000000000" pitchFamily="2" charset="2"/>
              </a:rPr>
              <a:t>&gt; </a:t>
            </a:r>
            <a:r>
              <a:rPr lang="en-US" dirty="0" err="1">
                <a:sym typeface="Wingdings" panose="05000000000000000000" pitchFamily="2" charset="2"/>
              </a:rPr>
              <a:t>dests</a:t>
            </a:r>
            <a:r>
              <a:rPr lang="en-US" dirty="0">
                <a:sym typeface="Wingdings" panose="05000000000000000000" pitchFamily="2" charset="2"/>
              </a:rPr>
              <a:t>=new </a:t>
            </a:r>
            <a:r>
              <a:rPr lang="en-US" dirty="0" err="1">
                <a:sym typeface="Wingdings" panose="05000000000000000000" pitchFamily="2" charset="2"/>
              </a:rPr>
              <a:t>ArrayList</a:t>
            </a:r>
            <a:r>
              <a:rPr lang="en-US" dirty="0">
                <a:sym typeface="Wingdings" panose="05000000000000000000" pitchFamily="2" charset="2"/>
              </a:rPr>
              <a:t>();</a:t>
            </a:r>
          </a:p>
          <a:p>
            <a:pPr lvl="1"/>
            <a:r>
              <a:rPr lang="en-US" dirty="0">
                <a:sym typeface="Wingdings" panose="05000000000000000000" pitchFamily="2" charset="2"/>
              </a:rPr>
              <a:t>Destination</a:t>
            </a:r>
          </a:p>
          <a:p>
            <a:pPr lvl="2"/>
            <a:r>
              <a:rPr lang="en-US" dirty="0">
                <a:sym typeface="Wingdings" panose="05000000000000000000" pitchFamily="2" charset="2"/>
              </a:rPr>
              <a:t>@ManyToOne</a:t>
            </a:r>
          </a:p>
          <a:p>
            <a:pPr lvl="2"/>
            <a:r>
              <a:rPr lang="en-US" dirty="0">
                <a:sym typeface="Wingdings" panose="05000000000000000000" pitchFamily="2" charset="2"/>
              </a:rPr>
              <a:t>Private </a:t>
            </a:r>
            <a:r>
              <a:rPr lang="en-US" dirty="0" err="1">
                <a:sym typeface="Wingdings" panose="05000000000000000000" pitchFamily="2" charset="2"/>
              </a:rPr>
              <a:t>Dest</a:t>
            </a:r>
            <a:r>
              <a:rPr lang="en-US" dirty="0">
                <a:sym typeface="Wingdings" panose="05000000000000000000" pitchFamily="2" charset="2"/>
              </a:rPr>
              <a:t> instance;</a:t>
            </a:r>
          </a:p>
          <a:p>
            <a:r>
              <a:rPr lang="en-US" dirty="0">
                <a:sym typeface="Wingdings" panose="05000000000000000000" pitchFamily="2" charset="2"/>
              </a:rPr>
              <a:t>One to Many Bi-Directional List</a:t>
            </a:r>
          </a:p>
          <a:p>
            <a:pPr lvl="1"/>
            <a:r>
              <a:rPr lang="en-US" dirty="0">
                <a:sym typeface="Wingdings" panose="05000000000000000000" pitchFamily="2" charset="2"/>
              </a:rPr>
              <a:t>Source:</a:t>
            </a:r>
          </a:p>
          <a:p>
            <a:pPr lvl="2"/>
            <a:r>
              <a:rPr lang="en-US" dirty="0">
                <a:sym typeface="Wingdings" panose="05000000000000000000" pitchFamily="2" charset="2"/>
              </a:rPr>
              <a:t>@OneToMany </a:t>
            </a:r>
          </a:p>
          <a:p>
            <a:pPr lvl="2"/>
            <a:r>
              <a:rPr lang="en-US" dirty="0">
                <a:sym typeface="Wingdings" panose="05000000000000000000" pitchFamily="2" charset="2"/>
              </a:rPr>
              <a:t>@JoinColumn(name=“ref_id”)</a:t>
            </a:r>
          </a:p>
          <a:p>
            <a:pPr lvl="2"/>
            <a:r>
              <a:rPr lang="en-US" dirty="0">
                <a:sym typeface="Wingdings" panose="05000000000000000000" pitchFamily="2" charset="2"/>
              </a:rPr>
              <a:t>@OrderColumn(name=“sequence”)</a:t>
            </a:r>
          </a:p>
          <a:p>
            <a:pPr lvl="2"/>
            <a:r>
              <a:rPr lang="en-US" dirty="0">
                <a:sym typeface="Wingdings" panose="05000000000000000000" pitchFamily="2" charset="2"/>
              </a:rPr>
              <a:t>Private List&lt;</a:t>
            </a:r>
            <a:r>
              <a:rPr lang="en-US" dirty="0" err="1">
                <a:sym typeface="Wingdings" panose="05000000000000000000" pitchFamily="2" charset="2"/>
              </a:rPr>
              <a:t>Dest</a:t>
            </a:r>
            <a:r>
              <a:rPr lang="en-US" dirty="0">
                <a:sym typeface="Wingdings" panose="05000000000000000000" pitchFamily="2" charset="2"/>
              </a:rPr>
              <a:t>&gt; </a:t>
            </a:r>
            <a:r>
              <a:rPr lang="en-US" dirty="0" err="1">
                <a:sym typeface="Wingdings" panose="05000000000000000000" pitchFamily="2" charset="2"/>
              </a:rPr>
              <a:t>dests</a:t>
            </a:r>
            <a:r>
              <a:rPr lang="en-US" dirty="0">
                <a:sym typeface="Wingdings" panose="05000000000000000000" pitchFamily="2" charset="2"/>
              </a:rPr>
              <a:t>= new </a:t>
            </a:r>
            <a:r>
              <a:rPr lang="en-US" dirty="0" err="1">
                <a:sym typeface="Wingdings" panose="05000000000000000000" pitchFamily="2" charset="2"/>
              </a:rPr>
              <a:t>ArrayList</a:t>
            </a:r>
            <a:r>
              <a:rPr lang="en-US" dirty="0">
                <a:sym typeface="Wingdings" panose="05000000000000000000" pitchFamily="2" charset="2"/>
              </a:rPr>
              <a:t>();</a:t>
            </a:r>
          </a:p>
          <a:p>
            <a:pPr lvl="1"/>
            <a:r>
              <a:rPr lang="en-US" dirty="0">
                <a:sym typeface="Wingdings" panose="05000000000000000000" pitchFamily="2" charset="2"/>
              </a:rPr>
              <a:t>Destination:</a:t>
            </a:r>
          </a:p>
          <a:p>
            <a:pPr lvl="2"/>
            <a:r>
              <a:rPr lang="en-US" dirty="0">
                <a:sym typeface="Wingdings" panose="05000000000000000000" pitchFamily="2" charset="2"/>
              </a:rPr>
              <a:t>@ManyToOne</a:t>
            </a:r>
          </a:p>
          <a:p>
            <a:pPr lvl="2"/>
            <a:r>
              <a:rPr lang="en-US" dirty="0">
                <a:sym typeface="Wingdings" panose="05000000000000000000" pitchFamily="2" charset="2"/>
              </a:rPr>
              <a:t>@JoinColumn(name=“ref_id”)</a:t>
            </a:r>
          </a:p>
          <a:p>
            <a:pPr lvl="2"/>
            <a:r>
              <a:rPr lang="en-US" dirty="0">
                <a:sym typeface="Wingdings" panose="05000000000000000000" pitchFamily="2" charset="2"/>
              </a:rPr>
              <a:t>Private </a:t>
            </a:r>
            <a:r>
              <a:rPr lang="en-US" dirty="0" err="1">
                <a:sym typeface="Wingdings" panose="05000000000000000000" pitchFamily="2" charset="2"/>
              </a:rPr>
              <a:t>Destication</a:t>
            </a:r>
            <a:r>
              <a:rPr lang="en-US" dirty="0">
                <a:sym typeface="Wingdings" panose="05000000000000000000" pitchFamily="2" charset="2"/>
              </a:rPr>
              <a:t> instance;</a:t>
            </a:r>
          </a:p>
          <a:p>
            <a:pPr lvl="1"/>
            <a:endParaRPr lang="en-US" dirty="0">
              <a:sym typeface="Wingdings" panose="05000000000000000000" pitchFamily="2" charset="2"/>
            </a:endParaRPr>
          </a:p>
          <a:p>
            <a:endParaRPr lang="en-US" dirty="0">
              <a:sym typeface="Wingdings" panose="05000000000000000000" pitchFamily="2" charset="2"/>
            </a:endParaRPr>
          </a:p>
          <a:p>
            <a:pPr lvl="1"/>
            <a:endParaRPr lang="en-US" dirty="0"/>
          </a:p>
          <a:p>
            <a:pPr lvl="1"/>
            <a:endParaRPr lang="en-US" dirty="0"/>
          </a:p>
          <a:p>
            <a:endParaRPr lang="en-US" dirty="0">
              <a:sym typeface="Wingdings" panose="05000000000000000000" pitchFamily="2" charset="2"/>
            </a:endParaRPr>
          </a:p>
          <a:p>
            <a:pPr lvl="1"/>
            <a:endParaRPr lang="en-US" dirty="0"/>
          </a:p>
          <a:p>
            <a:pPr lvl="1"/>
            <a:endParaRPr lang="en-US" dirty="0"/>
          </a:p>
        </p:txBody>
      </p:sp>
    </p:spTree>
    <p:extLst>
      <p:ext uri="{BB962C8B-B14F-4D97-AF65-F5344CB8AC3E}">
        <p14:creationId xmlns:p14="http://schemas.microsoft.com/office/powerpoint/2010/main" val="4110360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574DCB-F674-4981-932B-2AF584DB549C}"/>
              </a:ext>
            </a:extLst>
          </p:cNvPr>
          <p:cNvSpPr>
            <a:spLocks noGrp="1"/>
          </p:cNvSpPr>
          <p:nvPr>
            <p:ph idx="1"/>
          </p:nvPr>
        </p:nvSpPr>
        <p:spPr>
          <a:xfrm>
            <a:off x="279133" y="394636"/>
            <a:ext cx="11569565" cy="6314172"/>
          </a:xfrm>
        </p:spPr>
        <p:txBody>
          <a:bodyPr>
            <a:normAutofit fontScale="85000" lnSpcReduction="20000"/>
          </a:bodyPr>
          <a:lstStyle/>
          <a:p>
            <a:r>
              <a:rPr lang="en-US" dirty="0">
                <a:sym typeface="Wingdings" panose="05000000000000000000" pitchFamily="2" charset="2"/>
              </a:rPr>
              <a:t>Map (Key part of table column)</a:t>
            </a:r>
          </a:p>
          <a:p>
            <a:pPr lvl="1"/>
            <a:r>
              <a:rPr lang="en-US" dirty="0">
                <a:sym typeface="Wingdings" panose="05000000000000000000" pitchFamily="2" charset="2"/>
              </a:rPr>
              <a:t>Has unique key, no inherent order, and are indexed collection</a:t>
            </a:r>
          </a:p>
          <a:p>
            <a:pPr lvl="1"/>
            <a:r>
              <a:rPr lang="en-US" dirty="0">
                <a:sym typeface="Wingdings" panose="05000000000000000000" pitchFamily="2" charset="2"/>
              </a:rPr>
              <a:t>Can be mapped at part of value entity class and not part of value entity class	</a:t>
            </a:r>
          </a:p>
          <a:p>
            <a:pPr lvl="1"/>
            <a:r>
              <a:rPr lang="en-US" dirty="0">
                <a:sym typeface="Wingdings" panose="05000000000000000000" pitchFamily="2" charset="2"/>
              </a:rPr>
              <a:t>Source:</a:t>
            </a:r>
          </a:p>
          <a:p>
            <a:pPr lvl="2"/>
            <a:r>
              <a:rPr lang="en-US" dirty="0">
                <a:sym typeface="Wingdings" panose="05000000000000000000" pitchFamily="2" charset="2"/>
              </a:rPr>
              <a:t>@OneToMany(mappedBy=“instance”)</a:t>
            </a:r>
          </a:p>
          <a:p>
            <a:pPr lvl="2"/>
            <a:r>
              <a:rPr lang="en-US" dirty="0">
                <a:highlight>
                  <a:srgbClr val="FFFF00"/>
                </a:highlight>
                <a:sym typeface="Wingdings" panose="05000000000000000000" pitchFamily="2" charset="2"/>
              </a:rPr>
              <a:t>@MapKey(name=“col_name”)</a:t>
            </a:r>
          </a:p>
          <a:p>
            <a:pPr lvl="2"/>
            <a:r>
              <a:rPr lang="en-US" dirty="0">
                <a:sym typeface="Wingdings" panose="05000000000000000000" pitchFamily="2" charset="2"/>
              </a:rPr>
              <a:t>Private Map&lt;</a:t>
            </a:r>
            <a:r>
              <a:rPr lang="en-US" dirty="0" err="1">
                <a:sym typeface="Wingdings" panose="05000000000000000000" pitchFamily="2" charset="2"/>
              </a:rPr>
              <a:t>Dest</a:t>
            </a:r>
            <a:r>
              <a:rPr lang="en-US" dirty="0">
                <a:sym typeface="Wingdings" panose="05000000000000000000" pitchFamily="2" charset="2"/>
              </a:rPr>
              <a:t>&gt; </a:t>
            </a:r>
            <a:r>
              <a:rPr lang="en-US" dirty="0" err="1">
                <a:sym typeface="Wingdings" panose="05000000000000000000" pitchFamily="2" charset="2"/>
              </a:rPr>
              <a:t>dests</a:t>
            </a:r>
            <a:r>
              <a:rPr lang="en-US" dirty="0">
                <a:sym typeface="Wingdings" panose="05000000000000000000" pitchFamily="2" charset="2"/>
              </a:rPr>
              <a:t>=new HashMap();</a:t>
            </a:r>
          </a:p>
          <a:p>
            <a:pPr lvl="1"/>
            <a:r>
              <a:rPr lang="en-US" dirty="0">
                <a:sym typeface="Wingdings" panose="05000000000000000000" pitchFamily="2" charset="2"/>
              </a:rPr>
              <a:t>Destination</a:t>
            </a:r>
          </a:p>
          <a:p>
            <a:pPr lvl="2"/>
            <a:r>
              <a:rPr lang="en-US" dirty="0">
                <a:sym typeface="Wingdings" panose="05000000000000000000" pitchFamily="2" charset="2"/>
              </a:rPr>
              <a:t>@ManyToOne</a:t>
            </a:r>
          </a:p>
          <a:p>
            <a:pPr lvl="2"/>
            <a:r>
              <a:rPr lang="en-US" dirty="0">
                <a:sym typeface="Wingdings" panose="05000000000000000000" pitchFamily="2" charset="2"/>
              </a:rPr>
              <a:t>Private </a:t>
            </a:r>
            <a:r>
              <a:rPr lang="en-US" dirty="0" err="1">
                <a:sym typeface="Wingdings" panose="05000000000000000000" pitchFamily="2" charset="2"/>
              </a:rPr>
              <a:t>Dest</a:t>
            </a:r>
            <a:r>
              <a:rPr lang="en-US" dirty="0">
                <a:sym typeface="Wingdings" panose="05000000000000000000" pitchFamily="2" charset="2"/>
              </a:rPr>
              <a:t> instance;</a:t>
            </a:r>
          </a:p>
          <a:p>
            <a:r>
              <a:rPr lang="en-US" dirty="0">
                <a:sym typeface="Wingdings" panose="05000000000000000000" pitchFamily="2" charset="2"/>
              </a:rPr>
              <a:t>Map (Separate Key)</a:t>
            </a:r>
          </a:p>
          <a:p>
            <a:pPr lvl="1"/>
            <a:r>
              <a:rPr lang="en-US" dirty="0">
                <a:sym typeface="Wingdings" panose="05000000000000000000" pitchFamily="2" charset="2"/>
              </a:rPr>
              <a:t>Has unique key, no inherent order, and are indexed collection</a:t>
            </a:r>
          </a:p>
          <a:p>
            <a:pPr lvl="1"/>
            <a:r>
              <a:rPr lang="en-US" dirty="0">
                <a:sym typeface="Wingdings" panose="05000000000000000000" pitchFamily="2" charset="2"/>
              </a:rPr>
              <a:t>Can be mapped at part of value entity class and not part of value entity class	</a:t>
            </a:r>
          </a:p>
          <a:p>
            <a:pPr lvl="1"/>
            <a:r>
              <a:rPr lang="en-US" dirty="0">
                <a:sym typeface="Wingdings" panose="05000000000000000000" pitchFamily="2" charset="2"/>
              </a:rPr>
              <a:t>Source:</a:t>
            </a:r>
          </a:p>
          <a:p>
            <a:pPr lvl="2"/>
            <a:r>
              <a:rPr lang="en-US" dirty="0">
                <a:sym typeface="Wingdings" panose="05000000000000000000" pitchFamily="2" charset="2"/>
              </a:rPr>
              <a:t>@OneToMany(mappedBy=“instance”)</a:t>
            </a:r>
          </a:p>
          <a:p>
            <a:pPr lvl="2"/>
            <a:r>
              <a:rPr lang="en-US" dirty="0">
                <a:highlight>
                  <a:srgbClr val="FFFF00"/>
                </a:highlight>
                <a:sym typeface="Wingdings" panose="05000000000000000000" pitchFamily="2" charset="2"/>
              </a:rPr>
              <a:t>@JoinColumn(name=“ref_id”)</a:t>
            </a:r>
          </a:p>
          <a:p>
            <a:pPr lvl="2"/>
            <a:r>
              <a:rPr lang="en-US" dirty="0">
                <a:highlight>
                  <a:srgbClr val="FFFF00"/>
                </a:highlight>
                <a:sym typeface="Wingdings" panose="05000000000000000000" pitchFamily="2" charset="2"/>
              </a:rPr>
              <a:t>@MapKeyColumn(name=“col_name”, nullable=true)</a:t>
            </a:r>
          </a:p>
          <a:p>
            <a:pPr lvl="2"/>
            <a:r>
              <a:rPr lang="en-US" dirty="0">
                <a:sym typeface="Wingdings" panose="05000000000000000000" pitchFamily="2" charset="2"/>
              </a:rPr>
              <a:t>Private Map&lt;</a:t>
            </a:r>
            <a:r>
              <a:rPr lang="en-US" dirty="0" err="1">
                <a:sym typeface="Wingdings" panose="05000000000000000000" pitchFamily="2" charset="2"/>
              </a:rPr>
              <a:t>Dest</a:t>
            </a:r>
            <a:r>
              <a:rPr lang="en-US" dirty="0">
                <a:sym typeface="Wingdings" panose="05000000000000000000" pitchFamily="2" charset="2"/>
              </a:rPr>
              <a:t>&gt; </a:t>
            </a:r>
            <a:r>
              <a:rPr lang="en-US" dirty="0" err="1">
                <a:sym typeface="Wingdings" panose="05000000000000000000" pitchFamily="2" charset="2"/>
              </a:rPr>
              <a:t>dests</a:t>
            </a:r>
            <a:r>
              <a:rPr lang="en-US" dirty="0">
                <a:sym typeface="Wingdings" panose="05000000000000000000" pitchFamily="2" charset="2"/>
              </a:rPr>
              <a:t>=new </a:t>
            </a:r>
            <a:r>
              <a:rPr lang="en-US" dirty="0" err="1">
                <a:sym typeface="Wingdings" panose="05000000000000000000" pitchFamily="2" charset="2"/>
              </a:rPr>
              <a:t>HashHap</a:t>
            </a:r>
            <a:r>
              <a:rPr lang="en-US" dirty="0">
                <a:sym typeface="Wingdings" panose="05000000000000000000" pitchFamily="2" charset="2"/>
              </a:rPr>
              <a:t>();</a:t>
            </a:r>
          </a:p>
          <a:p>
            <a:pPr lvl="1"/>
            <a:r>
              <a:rPr lang="en-US" dirty="0">
                <a:sym typeface="Wingdings" panose="05000000000000000000" pitchFamily="2" charset="2"/>
              </a:rPr>
              <a:t>Destination</a:t>
            </a:r>
          </a:p>
          <a:p>
            <a:pPr lvl="2"/>
            <a:r>
              <a:rPr lang="en-US" dirty="0">
                <a:sym typeface="Wingdings" panose="05000000000000000000" pitchFamily="2" charset="2"/>
              </a:rPr>
              <a:t>@ManyToOne</a:t>
            </a:r>
          </a:p>
          <a:p>
            <a:pPr lvl="2"/>
            <a:r>
              <a:rPr lang="en-US" dirty="0">
                <a:highlight>
                  <a:srgbClr val="FFFF00"/>
                </a:highlight>
                <a:sym typeface="Wingdings" panose="05000000000000000000" pitchFamily="2" charset="2"/>
              </a:rPr>
              <a:t>@JoinColumn(name=“ref_id”, updatable=false, insertable=false)</a:t>
            </a:r>
          </a:p>
          <a:p>
            <a:pPr lvl="2"/>
            <a:r>
              <a:rPr lang="en-US" dirty="0">
                <a:sym typeface="Wingdings" panose="05000000000000000000" pitchFamily="2" charset="2"/>
              </a:rPr>
              <a:t>Private </a:t>
            </a:r>
            <a:r>
              <a:rPr lang="en-US" dirty="0" err="1">
                <a:sym typeface="Wingdings" panose="05000000000000000000" pitchFamily="2" charset="2"/>
              </a:rPr>
              <a:t>Dest</a:t>
            </a:r>
            <a:r>
              <a:rPr lang="en-US" dirty="0">
                <a:sym typeface="Wingdings" panose="05000000000000000000" pitchFamily="2" charset="2"/>
              </a:rPr>
              <a:t> instance;</a:t>
            </a:r>
          </a:p>
          <a:p>
            <a:pPr lvl="1"/>
            <a:endParaRPr lang="en-US" dirty="0">
              <a:sym typeface="Wingdings" panose="05000000000000000000" pitchFamily="2" charset="2"/>
            </a:endParaRPr>
          </a:p>
          <a:p>
            <a:endParaRPr lang="en-US" dirty="0">
              <a:sym typeface="Wingdings" panose="05000000000000000000" pitchFamily="2" charset="2"/>
            </a:endParaRPr>
          </a:p>
          <a:p>
            <a:pPr lvl="1"/>
            <a:endParaRPr lang="en-US" dirty="0"/>
          </a:p>
          <a:p>
            <a:pPr lvl="1"/>
            <a:endParaRPr lang="en-US" dirty="0"/>
          </a:p>
        </p:txBody>
      </p:sp>
    </p:spTree>
    <p:extLst>
      <p:ext uri="{BB962C8B-B14F-4D97-AF65-F5344CB8AC3E}">
        <p14:creationId xmlns:p14="http://schemas.microsoft.com/office/powerpoint/2010/main" val="32522159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574DCB-F674-4981-932B-2AF584DB549C}"/>
              </a:ext>
            </a:extLst>
          </p:cNvPr>
          <p:cNvSpPr>
            <a:spLocks noGrp="1"/>
          </p:cNvSpPr>
          <p:nvPr>
            <p:ph idx="1"/>
          </p:nvPr>
        </p:nvSpPr>
        <p:spPr>
          <a:xfrm>
            <a:off x="279133" y="394636"/>
            <a:ext cx="11569565" cy="6314172"/>
          </a:xfrm>
        </p:spPr>
        <p:txBody>
          <a:bodyPr>
            <a:normAutofit/>
          </a:bodyPr>
          <a:lstStyle/>
          <a:p>
            <a:pPr lvl="1"/>
            <a:r>
              <a:rPr lang="en-US" dirty="0"/>
              <a:t>Order By:</a:t>
            </a:r>
          </a:p>
          <a:p>
            <a:pPr lvl="2"/>
            <a:r>
              <a:rPr lang="en-US" dirty="0"/>
              <a:t>Collections mapped as list can not be re-ordered as they already have a specific order</a:t>
            </a:r>
          </a:p>
          <a:p>
            <a:pPr lvl="2"/>
            <a:r>
              <a:rPr lang="en-US" dirty="0"/>
              <a:t>Sets, Bags, and Map can be ordered when retrieving a collection and is done by the database</a:t>
            </a:r>
          </a:p>
          <a:p>
            <a:pPr lvl="2"/>
            <a:r>
              <a:rPr lang="en-US" dirty="0"/>
              <a:t>Source:</a:t>
            </a:r>
          </a:p>
          <a:p>
            <a:pPr lvl="3"/>
            <a:r>
              <a:rPr lang="en-US" dirty="0"/>
              <a:t>@OneToMany(mappedBy=“dest”)</a:t>
            </a:r>
          </a:p>
          <a:p>
            <a:pPr lvl="3"/>
            <a:r>
              <a:rPr lang="en-US" dirty="0"/>
              <a:t>@OrderBy(“size desc”)</a:t>
            </a:r>
          </a:p>
          <a:p>
            <a:pPr lvl="3"/>
            <a:r>
              <a:rPr lang="en-US" dirty="0"/>
              <a:t>Private Set&lt;</a:t>
            </a:r>
            <a:r>
              <a:rPr lang="en-US" dirty="0" err="1"/>
              <a:t>Dest</a:t>
            </a:r>
            <a:r>
              <a:rPr lang="en-US" dirty="0"/>
              <a:t>&gt; </a:t>
            </a:r>
            <a:r>
              <a:rPr lang="en-US" dirty="0" err="1"/>
              <a:t>dests</a:t>
            </a:r>
            <a:r>
              <a:rPr lang="en-US" dirty="0"/>
              <a:t>= new HashSet();</a:t>
            </a:r>
          </a:p>
          <a:p>
            <a:pPr lvl="2"/>
            <a:r>
              <a:rPr lang="en-US" dirty="0"/>
              <a:t>Destination:</a:t>
            </a:r>
          </a:p>
          <a:p>
            <a:pPr lvl="3"/>
            <a:r>
              <a:rPr lang="en-US" dirty="0"/>
              <a:t>@ManyToOne</a:t>
            </a:r>
          </a:p>
          <a:p>
            <a:pPr lvl="3"/>
            <a:r>
              <a:rPr lang="en-US" dirty="0"/>
              <a:t>Private Source </a:t>
            </a:r>
            <a:r>
              <a:rPr lang="en-US" dirty="0" err="1"/>
              <a:t>dest</a:t>
            </a:r>
            <a:r>
              <a:rPr lang="en-US" dirty="0"/>
              <a:t>;</a:t>
            </a:r>
          </a:p>
        </p:txBody>
      </p:sp>
    </p:spTree>
    <p:extLst>
      <p:ext uri="{BB962C8B-B14F-4D97-AF65-F5344CB8AC3E}">
        <p14:creationId xmlns:p14="http://schemas.microsoft.com/office/powerpoint/2010/main" val="659435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182A8-F480-42A5-8851-B61E9CB69C42}"/>
              </a:ext>
            </a:extLst>
          </p:cNvPr>
          <p:cNvSpPr>
            <a:spLocks noGrp="1"/>
          </p:cNvSpPr>
          <p:nvPr>
            <p:ph type="title"/>
          </p:nvPr>
        </p:nvSpPr>
        <p:spPr/>
        <p:txBody>
          <a:bodyPr/>
          <a:lstStyle/>
          <a:p>
            <a:r>
              <a:rPr lang="en-US" dirty="0"/>
              <a:t>Inheritance Mapping</a:t>
            </a:r>
          </a:p>
        </p:txBody>
      </p:sp>
      <p:sp>
        <p:nvSpPr>
          <p:cNvPr id="3" name="Content Placeholder 2">
            <a:extLst>
              <a:ext uri="{FF2B5EF4-FFF2-40B4-BE49-F238E27FC236}">
                <a16:creationId xmlns:a16="http://schemas.microsoft.com/office/drawing/2014/main" id="{E30A5574-40CD-4528-ACF9-EF7CEDB0AE06}"/>
              </a:ext>
            </a:extLst>
          </p:cNvPr>
          <p:cNvSpPr>
            <a:spLocks noGrp="1"/>
          </p:cNvSpPr>
          <p:nvPr>
            <p:ph idx="1"/>
          </p:nvPr>
        </p:nvSpPr>
        <p:spPr/>
        <p:txBody>
          <a:bodyPr>
            <a:normAutofit fontScale="85000" lnSpcReduction="10000"/>
          </a:bodyPr>
          <a:lstStyle/>
          <a:p>
            <a:r>
              <a:rPr lang="en-US" dirty="0"/>
              <a:t>Is-a relationship</a:t>
            </a:r>
          </a:p>
          <a:p>
            <a:r>
              <a:rPr lang="en-US" dirty="0"/>
              <a:t>Relational database does not have is-a relationships</a:t>
            </a:r>
          </a:p>
          <a:p>
            <a:pPr lvl="1"/>
            <a:r>
              <a:rPr lang="en-US" dirty="0"/>
              <a:t>3 ways to emulate inheritance</a:t>
            </a:r>
          </a:p>
          <a:p>
            <a:r>
              <a:rPr lang="en-US" dirty="0"/>
              <a:t>Polymorphism</a:t>
            </a:r>
          </a:p>
          <a:p>
            <a:pPr lvl="1"/>
            <a:r>
              <a:rPr lang="en-US" dirty="0"/>
              <a:t>Ability of subtype to appear and behave like its supertype</a:t>
            </a:r>
          </a:p>
          <a:p>
            <a:pPr lvl="1"/>
            <a:r>
              <a:rPr lang="en-US" dirty="0"/>
              <a:t>A polymorphic query is a query for all objects in a hierarchy, independent of their subtype	</a:t>
            </a:r>
          </a:p>
          <a:p>
            <a:r>
              <a:rPr lang="en-US" dirty="0"/>
              <a:t>3 Ways to map inheritance</a:t>
            </a:r>
          </a:p>
          <a:p>
            <a:pPr lvl="1"/>
            <a:r>
              <a:rPr lang="en-US" dirty="0"/>
              <a:t>Single table per Hierarchy</a:t>
            </a:r>
          </a:p>
          <a:p>
            <a:pPr lvl="2"/>
            <a:r>
              <a:rPr lang="en-US" dirty="0">
                <a:highlight>
                  <a:srgbClr val="FFFF00"/>
                </a:highlight>
              </a:rPr>
              <a:t>De-normalized but fast polymorphic queries</a:t>
            </a:r>
          </a:p>
          <a:p>
            <a:pPr lvl="1"/>
            <a:r>
              <a:rPr lang="en-US" dirty="0"/>
              <a:t>Joined Tables</a:t>
            </a:r>
          </a:p>
          <a:p>
            <a:pPr lvl="2"/>
            <a:r>
              <a:rPr lang="en-US" dirty="0"/>
              <a:t>Normalized but slow queries</a:t>
            </a:r>
          </a:p>
          <a:p>
            <a:pPr lvl="1"/>
            <a:r>
              <a:rPr lang="en-US" dirty="0"/>
              <a:t>Table per concrete class</a:t>
            </a:r>
          </a:p>
          <a:p>
            <a:pPr lvl="2"/>
            <a:r>
              <a:rPr lang="en-US" dirty="0"/>
              <a:t>Use union over join and all needed columns in each table</a:t>
            </a:r>
          </a:p>
          <a:p>
            <a:pPr lvl="1"/>
            <a:endParaRPr lang="en-US" dirty="0"/>
          </a:p>
        </p:txBody>
      </p:sp>
    </p:spTree>
    <p:extLst>
      <p:ext uri="{BB962C8B-B14F-4D97-AF65-F5344CB8AC3E}">
        <p14:creationId xmlns:p14="http://schemas.microsoft.com/office/powerpoint/2010/main" val="1250233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182A8-F480-42A5-8851-B61E9CB69C42}"/>
              </a:ext>
            </a:extLst>
          </p:cNvPr>
          <p:cNvSpPr>
            <a:spLocks noGrp="1"/>
          </p:cNvSpPr>
          <p:nvPr>
            <p:ph type="title"/>
          </p:nvPr>
        </p:nvSpPr>
        <p:spPr/>
        <p:txBody>
          <a:bodyPr/>
          <a:lstStyle/>
          <a:p>
            <a:r>
              <a:rPr lang="en-US" dirty="0"/>
              <a:t>Single table Mapping</a:t>
            </a:r>
          </a:p>
        </p:txBody>
      </p:sp>
      <p:sp>
        <p:nvSpPr>
          <p:cNvPr id="3" name="Content Placeholder 2">
            <a:extLst>
              <a:ext uri="{FF2B5EF4-FFF2-40B4-BE49-F238E27FC236}">
                <a16:creationId xmlns:a16="http://schemas.microsoft.com/office/drawing/2014/main" id="{E30A5574-40CD-4528-ACF9-EF7CEDB0AE06}"/>
              </a:ext>
            </a:extLst>
          </p:cNvPr>
          <p:cNvSpPr>
            <a:spLocks noGrp="1"/>
          </p:cNvSpPr>
          <p:nvPr>
            <p:ph idx="1"/>
          </p:nvPr>
        </p:nvSpPr>
        <p:spPr/>
        <p:txBody>
          <a:bodyPr>
            <a:normAutofit fontScale="92500" lnSpcReduction="20000"/>
          </a:bodyPr>
          <a:lstStyle/>
          <a:p>
            <a:r>
              <a:rPr lang="en-US" dirty="0">
                <a:highlight>
                  <a:srgbClr val="FFFF00"/>
                </a:highlight>
              </a:rPr>
              <a:t>Discriminator column </a:t>
            </a:r>
            <a:r>
              <a:rPr lang="en-US" dirty="0"/>
              <a:t>specifies actual type </a:t>
            </a:r>
          </a:p>
          <a:p>
            <a:r>
              <a:rPr lang="en-US" dirty="0"/>
              <a:t>Sub class properties added as </a:t>
            </a:r>
            <a:r>
              <a:rPr lang="en-US" dirty="0">
                <a:highlight>
                  <a:srgbClr val="FFFF00"/>
                </a:highlight>
              </a:rPr>
              <a:t>nullable columns </a:t>
            </a:r>
          </a:p>
          <a:p>
            <a:pPr lvl="1"/>
            <a:r>
              <a:rPr lang="en-US" dirty="0">
                <a:highlight>
                  <a:srgbClr val="00FFFF"/>
                </a:highlight>
              </a:rPr>
              <a:t>Simple and easy to implement</a:t>
            </a:r>
          </a:p>
          <a:p>
            <a:pPr lvl="1"/>
            <a:r>
              <a:rPr lang="en-US" dirty="0">
                <a:highlight>
                  <a:srgbClr val="00FFFF"/>
                </a:highlight>
              </a:rPr>
              <a:t>Good performance</a:t>
            </a:r>
          </a:p>
          <a:p>
            <a:pPr lvl="1"/>
            <a:r>
              <a:rPr lang="en-US" dirty="0">
                <a:highlight>
                  <a:srgbClr val="FF0000"/>
                </a:highlight>
              </a:rPr>
              <a:t>Nullable column / de-normalized</a:t>
            </a:r>
          </a:p>
          <a:p>
            <a:pPr lvl="1"/>
            <a:r>
              <a:rPr lang="en-US" dirty="0">
                <a:highlight>
                  <a:srgbClr val="FF0000"/>
                </a:highlight>
              </a:rPr>
              <a:t>Table may contain lots of columns</a:t>
            </a:r>
          </a:p>
          <a:p>
            <a:r>
              <a:rPr lang="en-US" dirty="0" err="1"/>
              <a:t>SuperTable</a:t>
            </a:r>
            <a:endParaRPr lang="en-US" dirty="0"/>
          </a:p>
          <a:p>
            <a:pPr lvl="1"/>
            <a:r>
              <a:rPr lang="en-US" dirty="0"/>
              <a:t>@Inheritance (strategy=</a:t>
            </a:r>
            <a:r>
              <a:rPr lang="en-US" dirty="0" err="1"/>
              <a:t>InheritanceType.Single_Table</a:t>
            </a:r>
            <a:r>
              <a:rPr lang="en-US" dirty="0"/>
              <a:t>)</a:t>
            </a:r>
          </a:p>
          <a:p>
            <a:pPr lvl="1"/>
            <a:r>
              <a:rPr lang="en-US" dirty="0"/>
              <a:t>@DiscriminatorColumn(name=“account_type”, </a:t>
            </a:r>
            <a:r>
              <a:rPr lang="en-US" dirty="0" err="1"/>
              <a:t>discriminatorType</a:t>
            </a:r>
            <a:r>
              <a:rPr lang="en-US" dirty="0"/>
              <a:t>=…)</a:t>
            </a:r>
          </a:p>
          <a:p>
            <a:r>
              <a:rPr lang="en-US" dirty="0" err="1"/>
              <a:t>SubTables</a:t>
            </a:r>
            <a:endParaRPr lang="en-US" dirty="0"/>
          </a:p>
          <a:p>
            <a:pPr lvl="1"/>
            <a:r>
              <a:rPr lang="en-US" dirty="0"/>
              <a:t>@DiscriminatorValue(“Saving”)</a:t>
            </a:r>
          </a:p>
          <a:p>
            <a:pPr lvl="1"/>
            <a:r>
              <a:rPr lang="en-US" dirty="0"/>
              <a:t>@DiscriminatorValue(“Checking”)</a:t>
            </a:r>
          </a:p>
          <a:p>
            <a:pPr lvl="1"/>
            <a:endParaRPr lang="en-US" dirty="0"/>
          </a:p>
        </p:txBody>
      </p:sp>
    </p:spTree>
    <p:extLst>
      <p:ext uri="{BB962C8B-B14F-4D97-AF65-F5344CB8AC3E}">
        <p14:creationId xmlns:p14="http://schemas.microsoft.com/office/powerpoint/2010/main" val="2304547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182A8-F480-42A5-8851-B61E9CB69C42}"/>
              </a:ext>
            </a:extLst>
          </p:cNvPr>
          <p:cNvSpPr>
            <a:spLocks noGrp="1"/>
          </p:cNvSpPr>
          <p:nvPr>
            <p:ph type="title"/>
          </p:nvPr>
        </p:nvSpPr>
        <p:spPr/>
        <p:txBody>
          <a:bodyPr/>
          <a:lstStyle/>
          <a:p>
            <a:r>
              <a:rPr lang="en-US" dirty="0"/>
              <a:t>Joined table Mapping</a:t>
            </a:r>
          </a:p>
        </p:txBody>
      </p:sp>
      <p:sp>
        <p:nvSpPr>
          <p:cNvPr id="3" name="Content Placeholder 2">
            <a:extLst>
              <a:ext uri="{FF2B5EF4-FFF2-40B4-BE49-F238E27FC236}">
                <a16:creationId xmlns:a16="http://schemas.microsoft.com/office/drawing/2014/main" id="{E30A5574-40CD-4528-ACF9-EF7CEDB0AE06}"/>
              </a:ext>
            </a:extLst>
          </p:cNvPr>
          <p:cNvSpPr>
            <a:spLocks noGrp="1"/>
          </p:cNvSpPr>
          <p:nvPr>
            <p:ph idx="1"/>
          </p:nvPr>
        </p:nvSpPr>
        <p:spPr/>
        <p:txBody>
          <a:bodyPr>
            <a:normAutofit/>
          </a:bodyPr>
          <a:lstStyle/>
          <a:p>
            <a:r>
              <a:rPr lang="en-US" dirty="0"/>
              <a:t>Uses FK constraints on the PK</a:t>
            </a:r>
          </a:p>
          <a:p>
            <a:pPr lvl="1"/>
            <a:r>
              <a:rPr lang="en-US" dirty="0">
                <a:highlight>
                  <a:srgbClr val="00FFFF"/>
                </a:highlight>
              </a:rPr>
              <a:t>Normalized schema and view is similar to domain view</a:t>
            </a:r>
          </a:p>
          <a:p>
            <a:pPr lvl="1"/>
            <a:r>
              <a:rPr lang="en-US" dirty="0">
                <a:highlight>
                  <a:srgbClr val="FF0000"/>
                </a:highlight>
              </a:rPr>
              <a:t>Low query performance and insert and update involves multiple steps</a:t>
            </a:r>
          </a:p>
          <a:p>
            <a:r>
              <a:rPr lang="en-US" dirty="0" err="1"/>
              <a:t>Supertable</a:t>
            </a:r>
            <a:endParaRPr lang="en-US" dirty="0"/>
          </a:p>
          <a:p>
            <a:pPr lvl="1"/>
            <a:r>
              <a:rPr lang="en-US" dirty="0"/>
              <a:t>@Inheritance(strategy=InheritanceType.Joined)</a:t>
            </a:r>
          </a:p>
          <a:p>
            <a:r>
              <a:rPr lang="en-US" dirty="0" err="1"/>
              <a:t>Subtable</a:t>
            </a:r>
            <a:endParaRPr lang="en-US" dirty="0"/>
          </a:p>
          <a:p>
            <a:pPr lvl="1"/>
            <a:r>
              <a:rPr lang="en-US" dirty="0"/>
              <a:t>No actions needed</a:t>
            </a:r>
          </a:p>
          <a:p>
            <a:pPr lvl="1"/>
            <a:endParaRPr lang="en-US" dirty="0">
              <a:highlight>
                <a:srgbClr val="FF0000"/>
              </a:highlight>
            </a:endParaRPr>
          </a:p>
        </p:txBody>
      </p:sp>
    </p:spTree>
    <p:extLst>
      <p:ext uri="{BB962C8B-B14F-4D97-AF65-F5344CB8AC3E}">
        <p14:creationId xmlns:p14="http://schemas.microsoft.com/office/powerpoint/2010/main" val="631655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182A8-F480-42A5-8851-B61E9CB69C42}"/>
              </a:ext>
            </a:extLst>
          </p:cNvPr>
          <p:cNvSpPr>
            <a:spLocks noGrp="1"/>
          </p:cNvSpPr>
          <p:nvPr>
            <p:ph type="title"/>
          </p:nvPr>
        </p:nvSpPr>
        <p:spPr/>
        <p:txBody>
          <a:bodyPr/>
          <a:lstStyle/>
          <a:p>
            <a:r>
              <a:rPr lang="en-US" dirty="0"/>
              <a:t>Table per concrete class</a:t>
            </a:r>
          </a:p>
        </p:txBody>
      </p:sp>
      <p:sp>
        <p:nvSpPr>
          <p:cNvPr id="3" name="Content Placeholder 2">
            <a:extLst>
              <a:ext uri="{FF2B5EF4-FFF2-40B4-BE49-F238E27FC236}">
                <a16:creationId xmlns:a16="http://schemas.microsoft.com/office/drawing/2014/main" id="{E30A5574-40CD-4528-ACF9-EF7CEDB0AE06}"/>
              </a:ext>
            </a:extLst>
          </p:cNvPr>
          <p:cNvSpPr>
            <a:spLocks noGrp="1"/>
          </p:cNvSpPr>
          <p:nvPr>
            <p:ph idx="1"/>
          </p:nvPr>
        </p:nvSpPr>
        <p:spPr/>
        <p:txBody>
          <a:bodyPr>
            <a:normAutofit fontScale="92500" lnSpcReduction="10000"/>
          </a:bodyPr>
          <a:lstStyle/>
          <a:p>
            <a:r>
              <a:rPr lang="en-US" dirty="0"/>
              <a:t>Uses table per concrete class (non-abstract classes)</a:t>
            </a:r>
          </a:p>
          <a:p>
            <a:pPr lvl="1"/>
            <a:r>
              <a:rPr lang="en-US" dirty="0">
                <a:highlight>
                  <a:srgbClr val="00FFFF"/>
                </a:highlight>
              </a:rPr>
              <a:t>Queries are union operation with decent performance</a:t>
            </a:r>
          </a:p>
          <a:p>
            <a:pPr lvl="1"/>
            <a:r>
              <a:rPr lang="en-US" dirty="0">
                <a:highlight>
                  <a:srgbClr val="FF0000"/>
                </a:highlight>
              </a:rPr>
              <a:t>Cannot use identity column generation</a:t>
            </a:r>
          </a:p>
          <a:p>
            <a:pPr lvl="1"/>
            <a:r>
              <a:rPr lang="en-US" dirty="0">
                <a:highlight>
                  <a:srgbClr val="FF0000"/>
                </a:highlight>
              </a:rPr>
              <a:t>Subclass properties cannot use primitive</a:t>
            </a:r>
          </a:p>
          <a:p>
            <a:r>
              <a:rPr lang="en-US" dirty="0" err="1"/>
              <a:t>Supertable</a:t>
            </a:r>
            <a:endParaRPr lang="en-US" dirty="0"/>
          </a:p>
          <a:p>
            <a:pPr lvl="1"/>
            <a:r>
              <a:rPr lang="en-US" dirty="0"/>
              <a:t>At Table Level</a:t>
            </a:r>
          </a:p>
          <a:p>
            <a:pPr lvl="2"/>
            <a:r>
              <a:rPr lang="en-US" dirty="0"/>
              <a:t>@Inheritance(strategy=InheritanceType.Table_per_class)</a:t>
            </a:r>
          </a:p>
          <a:p>
            <a:pPr lvl="1"/>
            <a:r>
              <a:rPr lang="en-US" dirty="0"/>
              <a:t>At property level</a:t>
            </a:r>
          </a:p>
          <a:p>
            <a:pPr lvl="2"/>
            <a:r>
              <a:rPr lang="en-US" dirty="0"/>
              <a:t>@Id </a:t>
            </a:r>
          </a:p>
          <a:p>
            <a:pPr lvl="2"/>
            <a:r>
              <a:rPr lang="en-US" dirty="0"/>
              <a:t>@GeneratedValue(strategy=GenerationType.TABLE) </a:t>
            </a:r>
          </a:p>
          <a:p>
            <a:r>
              <a:rPr lang="en-US" dirty="0" err="1"/>
              <a:t>Subtable</a:t>
            </a:r>
            <a:endParaRPr lang="en-US" dirty="0"/>
          </a:p>
          <a:p>
            <a:pPr lvl="1"/>
            <a:r>
              <a:rPr lang="en-US" dirty="0"/>
              <a:t>No actions needed</a:t>
            </a:r>
          </a:p>
          <a:p>
            <a:pPr lvl="1"/>
            <a:endParaRPr lang="en-US" dirty="0">
              <a:highlight>
                <a:srgbClr val="FF0000"/>
              </a:highlight>
            </a:endParaRPr>
          </a:p>
        </p:txBody>
      </p:sp>
    </p:spTree>
    <p:extLst>
      <p:ext uri="{BB962C8B-B14F-4D97-AF65-F5344CB8AC3E}">
        <p14:creationId xmlns:p14="http://schemas.microsoft.com/office/powerpoint/2010/main" val="42710141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182A8-F480-42A5-8851-B61E9CB69C42}"/>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E30A5574-40CD-4528-ACF9-EF7CEDB0AE06}"/>
              </a:ext>
            </a:extLst>
          </p:cNvPr>
          <p:cNvSpPr>
            <a:spLocks noGrp="1"/>
          </p:cNvSpPr>
          <p:nvPr>
            <p:ph idx="1"/>
          </p:nvPr>
        </p:nvSpPr>
        <p:spPr/>
        <p:txBody>
          <a:bodyPr>
            <a:normAutofit fontScale="92500" lnSpcReduction="10000"/>
          </a:bodyPr>
          <a:lstStyle/>
          <a:p>
            <a:pPr lvl="1"/>
            <a:r>
              <a:rPr lang="en-US" dirty="0"/>
              <a:t>If subclasses do not contain a lot of properties </a:t>
            </a:r>
            <a:r>
              <a:rPr lang="en-US" dirty="0">
                <a:sym typeface="Wingdings" panose="05000000000000000000" pitchFamily="2" charset="2"/>
              </a:rPr>
              <a:t>single table</a:t>
            </a:r>
          </a:p>
          <a:p>
            <a:pPr lvl="1"/>
            <a:r>
              <a:rPr lang="en-US" dirty="0">
                <a:sym typeface="Wingdings" panose="05000000000000000000" pitchFamily="2" charset="2"/>
              </a:rPr>
              <a:t>If subclasses have many properties joined table </a:t>
            </a:r>
          </a:p>
          <a:p>
            <a:pPr lvl="1"/>
            <a:r>
              <a:rPr lang="en-US" dirty="0">
                <a:sym typeface="Wingdings" panose="05000000000000000000" pitchFamily="2" charset="2"/>
              </a:rPr>
              <a:t>Avoid using table per concrete class unless you do not have any polymorphic associations</a:t>
            </a:r>
          </a:p>
          <a:p>
            <a:pPr lvl="1"/>
            <a:endParaRPr lang="en-US" dirty="0">
              <a:sym typeface="Wingdings" panose="05000000000000000000" pitchFamily="2" charset="2"/>
            </a:endParaRPr>
          </a:p>
          <a:p>
            <a:pPr lvl="1"/>
            <a:endParaRPr lang="en-US" dirty="0">
              <a:sym typeface="Wingdings" panose="05000000000000000000" pitchFamily="2" charset="2"/>
            </a:endParaRPr>
          </a:p>
          <a:p>
            <a:pPr lvl="1"/>
            <a:r>
              <a:rPr lang="en-US" b="0" i="0" dirty="0">
                <a:solidFill>
                  <a:srgbClr val="202124"/>
                </a:solidFill>
                <a:effectLst/>
                <a:highlight>
                  <a:srgbClr val="FFFF00"/>
                </a:highlight>
                <a:latin typeface="Roboto" panose="02000000000000000000" pitchFamily="2" charset="0"/>
              </a:rPr>
              <a:t>Polymorphism means "</a:t>
            </a:r>
            <a:r>
              <a:rPr lang="en-US" b="1" i="0" dirty="0">
                <a:solidFill>
                  <a:srgbClr val="202124"/>
                </a:solidFill>
                <a:effectLst/>
                <a:highlight>
                  <a:srgbClr val="FFFF00"/>
                </a:highlight>
                <a:latin typeface="Roboto" panose="02000000000000000000" pitchFamily="2" charset="0"/>
              </a:rPr>
              <a:t>many forms</a:t>
            </a:r>
            <a:r>
              <a:rPr lang="en-US" b="0" i="0" dirty="0">
                <a:solidFill>
                  <a:srgbClr val="202124"/>
                </a:solidFill>
                <a:effectLst/>
                <a:highlight>
                  <a:srgbClr val="FFFF00"/>
                </a:highlight>
                <a:latin typeface="Roboto" panose="02000000000000000000" pitchFamily="2" charset="0"/>
              </a:rPr>
              <a:t>", and it occurs when we have many classes that are related to each other by inheritance</a:t>
            </a:r>
          </a:p>
          <a:p>
            <a:pPr lvl="1"/>
            <a:endParaRPr lang="en-US" b="0" i="0" dirty="0">
              <a:solidFill>
                <a:srgbClr val="202124"/>
              </a:solidFill>
              <a:effectLst/>
              <a:highlight>
                <a:srgbClr val="FFFF00"/>
              </a:highlight>
              <a:latin typeface="Roboto" panose="02000000000000000000" pitchFamily="2" charset="0"/>
            </a:endParaRPr>
          </a:p>
          <a:p>
            <a:pPr lvl="1"/>
            <a:r>
              <a:rPr lang="en-US" b="0" i="0" dirty="0">
                <a:solidFill>
                  <a:srgbClr val="202124"/>
                </a:solidFill>
                <a:effectLst/>
                <a:highlight>
                  <a:srgbClr val="FFFF00"/>
                </a:highlight>
                <a:latin typeface="Roboto" panose="02000000000000000000" pitchFamily="2" charset="0"/>
              </a:rPr>
              <a:t>A polymorphic query is </a:t>
            </a:r>
            <a:r>
              <a:rPr lang="en-US" b="1" i="0" dirty="0">
                <a:solidFill>
                  <a:srgbClr val="202124"/>
                </a:solidFill>
                <a:effectLst/>
                <a:highlight>
                  <a:srgbClr val="FFFF00"/>
                </a:highlight>
                <a:latin typeface="Roboto" panose="02000000000000000000" pitchFamily="2" charset="0"/>
              </a:rPr>
              <a:t>one were we can query on the Parent class and as a result get instances of Parent, </a:t>
            </a:r>
            <a:r>
              <a:rPr lang="en-US" b="1" i="0" dirty="0" err="1">
                <a:solidFill>
                  <a:srgbClr val="202124"/>
                </a:solidFill>
                <a:effectLst/>
                <a:highlight>
                  <a:srgbClr val="FFFF00"/>
                </a:highlight>
                <a:latin typeface="Roboto" panose="02000000000000000000" pitchFamily="2" charset="0"/>
              </a:rPr>
              <a:t>LeftChild</a:t>
            </a:r>
            <a:r>
              <a:rPr lang="en-US" b="1" i="0" dirty="0">
                <a:solidFill>
                  <a:srgbClr val="202124"/>
                </a:solidFill>
                <a:effectLst/>
                <a:highlight>
                  <a:srgbClr val="FFFF00"/>
                </a:highlight>
                <a:latin typeface="Roboto" panose="02000000000000000000" pitchFamily="2" charset="0"/>
              </a:rPr>
              <a:t> and </a:t>
            </a:r>
            <a:r>
              <a:rPr lang="en-US" b="1" i="0" dirty="0" err="1">
                <a:solidFill>
                  <a:srgbClr val="202124"/>
                </a:solidFill>
                <a:effectLst/>
                <a:highlight>
                  <a:srgbClr val="FFFF00"/>
                </a:highlight>
                <a:latin typeface="Roboto" panose="02000000000000000000" pitchFamily="2" charset="0"/>
              </a:rPr>
              <a:t>RightChild</a:t>
            </a:r>
            <a:r>
              <a:rPr lang="en-US" b="0" i="0" dirty="0">
                <a:solidFill>
                  <a:srgbClr val="202124"/>
                </a:solidFill>
                <a:effectLst/>
                <a:highlight>
                  <a:srgbClr val="FFFF00"/>
                </a:highlight>
                <a:latin typeface="Roboto" panose="02000000000000000000" pitchFamily="2" charset="0"/>
              </a:rPr>
              <a:t>.</a:t>
            </a:r>
          </a:p>
          <a:p>
            <a:pPr lvl="1"/>
            <a:endParaRPr lang="en-US" dirty="0">
              <a:solidFill>
                <a:srgbClr val="202124"/>
              </a:solidFill>
              <a:highlight>
                <a:srgbClr val="FFFF00"/>
              </a:highlight>
              <a:latin typeface="Roboto" panose="02000000000000000000" pitchFamily="2" charset="0"/>
            </a:endParaRPr>
          </a:p>
          <a:p>
            <a:pPr lvl="1"/>
            <a:r>
              <a:rPr lang="en-US" dirty="0">
                <a:solidFill>
                  <a:srgbClr val="202124"/>
                </a:solidFill>
                <a:highlight>
                  <a:srgbClr val="FF0000"/>
                </a:highlight>
                <a:latin typeface="Roboto" panose="02000000000000000000" pitchFamily="2" charset="0"/>
              </a:rPr>
              <a:t>Questions like: Explain single table inheritance and mention two adv and dis</a:t>
            </a:r>
            <a:endParaRPr lang="en-US" dirty="0">
              <a:highlight>
                <a:srgbClr val="FF0000"/>
              </a:highlight>
            </a:endParaRPr>
          </a:p>
        </p:txBody>
      </p:sp>
    </p:spTree>
    <p:extLst>
      <p:ext uri="{BB962C8B-B14F-4D97-AF65-F5344CB8AC3E}">
        <p14:creationId xmlns:p14="http://schemas.microsoft.com/office/powerpoint/2010/main" val="14139482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182A8-F480-42A5-8851-B61E9CB69C42}"/>
              </a:ext>
            </a:extLst>
          </p:cNvPr>
          <p:cNvSpPr>
            <a:spLocks noGrp="1"/>
          </p:cNvSpPr>
          <p:nvPr>
            <p:ph type="title"/>
          </p:nvPr>
        </p:nvSpPr>
        <p:spPr/>
        <p:txBody>
          <a:bodyPr/>
          <a:lstStyle/>
          <a:p>
            <a:r>
              <a:rPr lang="en-US" dirty="0"/>
              <a:t>Complex Mapping</a:t>
            </a:r>
          </a:p>
        </p:txBody>
      </p:sp>
      <p:sp>
        <p:nvSpPr>
          <p:cNvPr id="3" name="Content Placeholder 2">
            <a:extLst>
              <a:ext uri="{FF2B5EF4-FFF2-40B4-BE49-F238E27FC236}">
                <a16:creationId xmlns:a16="http://schemas.microsoft.com/office/drawing/2014/main" id="{E30A5574-40CD-4528-ACF9-EF7CEDB0AE06}"/>
              </a:ext>
            </a:extLst>
          </p:cNvPr>
          <p:cNvSpPr>
            <a:spLocks noGrp="1"/>
          </p:cNvSpPr>
          <p:nvPr>
            <p:ph idx="1"/>
          </p:nvPr>
        </p:nvSpPr>
        <p:spPr/>
        <p:txBody>
          <a:bodyPr>
            <a:normAutofit/>
          </a:bodyPr>
          <a:lstStyle/>
          <a:p>
            <a:r>
              <a:rPr lang="en-US" dirty="0"/>
              <a:t>Secondary tables </a:t>
            </a:r>
            <a:r>
              <a:rPr lang="en-US" dirty="0">
                <a:sym typeface="Wingdings" panose="05000000000000000000" pitchFamily="2" charset="2"/>
              </a:rPr>
              <a:t>allow a classed to be mapped to multiple tables</a:t>
            </a:r>
            <a:endParaRPr lang="en-US" dirty="0"/>
          </a:p>
          <a:p>
            <a:r>
              <a:rPr lang="en-US" dirty="0"/>
              <a:t>Embedded Classes </a:t>
            </a:r>
            <a:r>
              <a:rPr lang="en-US" dirty="0">
                <a:sym typeface="Wingdings" panose="05000000000000000000" pitchFamily="2" charset="2"/>
              </a:rPr>
              <a:t> allow multiple classes to be mapped into a single table</a:t>
            </a:r>
            <a:endParaRPr lang="en-US" dirty="0"/>
          </a:p>
          <a:p>
            <a:r>
              <a:rPr lang="en-US" b="1" dirty="0"/>
              <a:t>Composite keys</a:t>
            </a:r>
            <a:r>
              <a:rPr lang="en-US" b="1" dirty="0">
                <a:sym typeface="Wingdings" panose="05000000000000000000" pitchFamily="2" charset="2"/>
              </a:rPr>
              <a:t> can be made using embedded classes</a:t>
            </a:r>
            <a:endParaRPr lang="en-US" b="1" dirty="0"/>
          </a:p>
          <a:p>
            <a:r>
              <a:rPr lang="en-US" dirty="0"/>
              <a:t>Immutable entities </a:t>
            </a:r>
            <a:r>
              <a:rPr lang="en-US" dirty="0">
                <a:sym typeface="Wingdings" panose="05000000000000000000" pitchFamily="2" charset="2"/>
              </a:rPr>
              <a:t> entities that never changes</a:t>
            </a:r>
            <a:endParaRPr lang="en-US" dirty="0"/>
          </a:p>
        </p:txBody>
      </p:sp>
    </p:spTree>
    <p:extLst>
      <p:ext uri="{BB962C8B-B14F-4D97-AF65-F5344CB8AC3E}">
        <p14:creationId xmlns:p14="http://schemas.microsoft.com/office/powerpoint/2010/main" val="1032868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FEF93-2EFC-4FE1-ABB6-84D5984C532D}"/>
              </a:ext>
            </a:extLst>
          </p:cNvPr>
          <p:cNvSpPr>
            <a:spLocks noGrp="1"/>
          </p:cNvSpPr>
          <p:nvPr>
            <p:ph type="title"/>
          </p:nvPr>
        </p:nvSpPr>
        <p:spPr/>
        <p:txBody>
          <a:bodyPr/>
          <a:lstStyle/>
          <a:p>
            <a:r>
              <a:rPr lang="en-US" dirty="0"/>
              <a:t>Framework</a:t>
            </a:r>
          </a:p>
        </p:txBody>
      </p:sp>
      <p:sp>
        <p:nvSpPr>
          <p:cNvPr id="3" name="Content Placeholder 2">
            <a:extLst>
              <a:ext uri="{FF2B5EF4-FFF2-40B4-BE49-F238E27FC236}">
                <a16:creationId xmlns:a16="http://schemas.microsoft.com/office/drawing/2014/main" id="{3EE2EFF7-4E79-48D8-98B6-07C5CAADD417}"/>
              </a:ext>
            </a:extLst>
          </p:cNvPr>
          <p:cNvSpPr>
            <a:spLocks noGrp="1"/>
          </p:cNvSpPr>
          <p:nvPr>
            <p:ph idx="1"/>
          </p:nvPr>
        </p:nvSpPr>
        <p:spPr>
          <a:xfrm>
            <a:off x="838200" y="1825625"/>
            <a:ext cx="10515600" cy="4767680"/>
          </a:xfrm>
        </p:spPr>
        <p:txBody>
          <a:bodyPr>
            <a:normAutofit fontScale="85000" lnSpcReduction="20000"/>
          </a:bodyPr>
          <a:lstStyle/>
          <a:p>
            <a:r>
              <a:rPr lang="en-US" dirty="0"/>
              <a:t>Inversion of Control: Don’t call us, we’ll call you</a:t>
            </a:r>
          </a:p>
          <a:p>
            <a:r>
              <a:rPr lang="en-US" dirty="0"/>
              <a:t>Imperative programming</a:t>
            </a:r>
          </a:p>
          <a:p>
            <a:pPr lvl="1"/>
            <a:r>
              <a:rPr lang="en-US" dirty="0"/>
              <a:t>Code defines the logic</a:t>
            </a:r>
          </a:p>
          <a:p>
            <a:pPr lvl="1"/>
            <a:r>
              <a:rPr lang="en-US" dirty="0"/>
              <a:t>Execution is done line by line</a:t>
            </a:r>
          </a:p>
          <a:p>
            <a:pPr lvl="1"/>
            <a:r>
              <a:rPr lang="en-US" dirty="0"/>
              <a:t>Hard to test and debug</a:t>
            </a:r>
          </a:p>
          <a:p>
            <a:r>
              <a:rPr lang="en-US" dirty="0"/>
              <a:t>Declarative programming</a:t>
            </a:r>
          </a:p>
          <a:p>
            <a:pPr lvl="1"/>
            <a:r>
              <a:rPr lang="en-US" dirty="0"/>
              <a:t>Defines what to do not how to do</a:t>
            </a:r>
          </a:p>
          <a:p>
            <a:pPr lvl="1"/>
            <a:r>
              <a:rPr lang="en-US" dirty="0"/>
              <a:t>Service Helpers</a:t>
            </a:r>
          </a:p>
          <a:p>
            <a:pPr lvl="2"/>
            <a:r>
              <a:rPr lang="en-US" dirty="0"/>
              <a:t>Transactions, security, Logging, AOP</a:t>
            </a:r>
          </a:p>
          <a:p>
            <a:pPr lvl="1"/>
            <a:r>
              <a:rPr lang="en-US" dirty="0"/>
              <a:t>Object Relational Mapping</a:t>
            </a:r>
          </a:p>
          <a:p>
            <a:pPr lvl="2"/>
            <a:r>
              <a:rPr lang="en-US" dirty="0"/>
              <a:t>Identity, Attributes, Associations, Meta Data</a:t>
            </a:r>
          </a:p>
          <a:p>
            <a:r>
              <a:rPr lang="en-US" dirty="0"/>
              <a:t>Separation of Concern</a:t>
            </a:r>
          </a:p>
          <a:p>
            <a:pPr lvl="1"/>
            <a:r>
              <a:rPr lang="en-US" dirty="0"/>
              <a:t>Different Architectural layers</a:t>
            </a:r>
          </a:p>
          <a:p>
            <a:pPr lvl="1"/>
            <a:r>
              <a:rPr lang="en-US" dirty="0"/>
              <a:t>Plain old java objects</a:t>
            </a:r>
          </a:p>
          <a:p>
            <a:pPr lvl="2"/>
            <a:r>
              <a:rPr lang="en-US" dirty="0"/>
              <a:t>Java bean standard</a:t>
            </a:r>
          </a:p>
          <a:p>
            <a:pPr lvl="1"/>
            <a:r>
              <a:rPr lang="en-US" dirty="0"/>
              <a:t>Separate business from technology</a:t>
            </a:r>
          </a:p>
          <a:p>
            <a:pPr lvl="2"/>
            <a:endParaRPr lang="en-US" dirty="0"/>
          </a:p>
        </p:txBody>
      </p:sp>
    </p:spTree>
    <p:extLst>
      <p:ext uri="{BB962C8B-B14F-4D97-AF65-F5344CB8AC3E}">
        <p14:creationId xmlns:p14="http://schemas.microsoft.com/office/powerpoint/2010/main" val="2355754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182A8-F480-42A5-8851-B61E9CB69C42}"/>
              </a:ext>
            </a:extLst>
          </p:cNvPr>
          <p:cNvSpPr>
            <a:spLocks noGrp="1"/>
          </p:cNvSpPr>
          <p:nvPr>
            <p:ph type="title"/>
          </p:nvPr>
        </p:nvSpPr>
        <p:spPr/>
        <p:txBody>
          <a:bodyPr/>
          <a:lstStyle/>
          <a:p>
            <a:r>
              <a:rPr lang="en-US" dirty="0"/>
              <a:t>Secondary Tables</a:t>
            </a:r>
          </a:p>
        </p:txBody>
      </p:sp>
      <p:sp>
        <p:nvSpPr>
          <p:cNvPr id="3" name="Content Placeholder 2">
            <a:extLst>
              <a:ext uri="{FF2B5EF4-FFF2-40B4-BE49-F238E27FC236}">
                <a16:creationId xmlns:a16="http://schemas.microsoft.com/office/drawing/2014/main" id="{E30A5574-40CD-4528-ACF9-EF7CEDB0AE06}"/>
              </a:ext>
            </a:extLst>
          </p:cNvPr>
          <p:cNvSpPr>
            <a:spLocks noGrp="1"/>
          </p:cNvSpPr>
          <p:nvPr>
            <p:ph idx="1"/>
          </p:nvPr>
        </p:nvSpPr>
        <p:spPr/>
        <p:txBody>
          <a:bodyPr>
            <a:normAutofit/>
          </a:bodyPr>
          <a:lstStyle/>
          <a:p>
            <a:r>
              <a:rPr lang="en-US" dirty="0"/>
              <a:t>Property has to specify table</a:t>
            </a:r>
          </a:p>
          <a:p>
            <a:r>
              <a:rPr lang="en-US" dirty="0"/>
              <a:t>Can even be used in combination with the single table strategy</a:t>
            </a:r>
          </a:p>
          <a:p>
            <a:r>
              <a:rPr lang="en-US" dirty="0"/>
              <a:t>At class level</a:t>
            </a:r>
          </a:p>
          <a:p>
            <a:pPr lvl="1"/>
            <a:r>
              <a:rPr lang="en-US" dirty="0"/>
              <a:t>@DiscreminatorValue(“saving”) </a:t>
            </a:r>
            <a:r>
              <a:rPr lang="en-US" dirty="0">
                <a:sym typeface="Wingdings" panose="05000000000000000000" pitchFamily="2" charset="2"/>
              </a:rPr>
              <a:t>Optional</a:t>
            </a:r>
            <a:endParaRPr lang="en-US" dirty="0"/>
          </a:p>
          <a:p>
            <a:pPr lvl="1"/>
            <a:r>
              <a:rPr lang="en-US" dirty="0"/>
              <a:t>@SecondaryTable( name=“</a:t>
            </a:r>
            <a:r>
              <a:rPr lang="en-US" dirty="0" err="1"/>
              <a:t>SavingAccount</a:t>
            </a:r>
            <a:r>
              <a:rPr lang="en-US" dirty="0"/>
              <a:t>”, </a:t>
            </a:r>
          </a:p>
          <a:p>
            <a:pPr lvl="2"/>
            <a:r>
              <a:rPr lang="en-US" dirty="0" err="1"/>
              <a:t>pkJoinColumns</a:t>
            </a:r>
            <a:r>
              <a:rPr lang="en-US" dirty="0"/>
              <a:t>=@PrimaryKeyJoinColumn(name=“number”, </a:t>
            </a:r>
            <a:r>
              <a:rPr lang="en-US" dirty="0" err="1"/>
              <a:t>referenceColumnName</a:t>
            </a:r>
            <a:r>
              <a:rPr lang="en-US" dirty="0"/>
              <a:t>=“number”)</a:t>
            </a:r>
          </a:p>
          <a:p>
            <a:r>
              <a:rPr lang="en-US"/>
              <a:t>At </a:t>
            </a:r>
            <a:r>
              <a:rPr lang="en-US" dirty="0"/>
              <a:t>property level</a:t>
            </a:r>
          </a:p>
          <a:p>
            <a:pPr lvl="1"/>
            <a:r>
              <a:rPr lang="en-US" dirty="0"/>
              <a:t>@Column(table=“SavingAccount”) </a:t>
            </a:r>
            <a:r>
              <a:rPr lang="en-US" dirty="0">
                <a:sym typeface="Wingdings" panose="05000000000000000000" pitchFamily="2" charset="2"/>
              </a:rPr>
              <a:t> specifies that it should be on </a:t>
            </a:r>
            <a:r>
              <a:rPr lang="en-US" dirty="0" err="1">
                <a:sym typeface="Wingdings" panose="05000000000000000000" pitchFamily="2" charset="2"/>
              </a:rPr>
              <a:t>SavingAccount</a:t>
            </a:r>
            <a:r>
              <a:rPr lang="en-US" dirty="0">
                <a:sym typeface="Wingdings" panose="05000000000000000000" pitchFamily="2" charset="2"/>
              </a:rPr>
              <a:t> table</a:t>
            </a:r>
            <a:endParaRPr lang="en-US" dirty="0"/>
          </a:p>
        </p:txBody>
      </p:sp>
    </p:spTree>
    <p:extLst>
      <p:ext uri="{BB962C8B-B14F-4D97-AF65-F5344CB8AC3E}">
        <p14:creationId xmlns:p14="http://schemas.microsoft.com/office/powerpoint/2010/main" val="29857745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182A8-F480-42A5-8851-B61E9CB69C42}"/>
              </a:ext>
            </a:extLst>
          </p:cNvPr>
          <p:cNvSpPr>
            <a:spLocks noGrp="1"/>
          </p:cNvSpPr>
          <p:nvPr>
            <p:ph type="title"/>
          </p:nvPr>
        </p:nvSpPr>
        <p:spPr/>
        <p:txBody>
          <a:bodyPr/>
          <a:lstStyle/>
          <a:p>
            <a:r>
              <a:rPr lang="en-US" dirty="0"/>
              <a:t>Embedded Classes</a:t>
            </a:r>
          </a:p>
        </p:txBody>
      </p:sp>
      <p:sp>
        <p:nvSpPr>
          <p:cNvPr id="3" name="Content Placeholder 2">
            <a:extLst>
              <a:ext uri="{FF2B5EF4-FFF2-40B4-BE49-F238E27FC236}">
                <a16:creationId xmlns:a16="http://schemas.microsoft.com/office/drawing/2014/main" id="{E30A5574-40CD-4528-ACF9-EF7CEDB0AE06}"/>
              </a:ext>
            </a:extLst>
          </p:cNvPr>
          <p:cNvSpPr>
            <a:spLocks noGrp="1"/>
          </p:cNvSpPr>
          <p:nvPr>
            <p:ph idx="1"/>
          </p:nvPr>
        </p:nvSpPr>
        <p:spPr/>
        <p:txBody>
          <a:bodyPr>
            <a:normAutofit fontScale="92500" lnSpcReduction="20000"/>
          </a:bodyPr>
          <a:lstStyle/>
          <a:p>
            <a:r>
              <a:rPr lang="en-US" dirty="0"/>
              <a:t>Combines multiple classes in a single table</a:t>
            </a:r>
          </a:p>
          <a:p>
            <a:r>
              <a:rPr lang="en-US" dirty="0"/>
              <a:t>Useful for tight associations</a:t>
            </a:r>
          </a:p>
          <a:p>
            <a:r>
              <a:rPr lang="en-US" dirty="0"/>
              <a:t>These classes are considered value classes rather than entity classes</a:t>
            </a:r>
          </a:p>
          <a:p>
            <a:r>
              <a:rPr lang="en-US" dirty="0" err="1"/>
              <a:t>SuperClass</a:t>
            </a:r>
            <a:r>
              <a:rPr lang="en-US" dirty="0"/>
              <a:t>: At property level</a:t>
            </a:r>
          </a:p>
          <a:p>
            <a:pPr lvl="1"/>
            <a:r>
              <a:rPr lang="en-US" dirty="0"/>
              <a:t>@Embedded</a:t>
            </a:r>
          </a:p>
          <a:p>
            <a:pPr lvl="1"/>
            <a:r>
              <a:rPr lang="en-US" dirty="0"/>
              <a:t>//For multiple embedded</a:t>
            </a:r>
          </a:p>
          <a:p>
            <a:pPr lvl="2"/>
            <a:r>
              <a:rPr lang="en-US" dirty="0">
                <a:highlight>
                  <a:srgbClr val="FFFF00"/>
                </a:highlight>
              </a:rPr>
              <a:t>@AttributeOverrides({</a:t>
            </a:r>
          </a:p>
          <a:p>
            <a:pPr lvl="3"/>
            <a:r>
              <a:rPr lang="en-US" dirty="0">
                <a:highlight>
                  <a:srgbClr val="FFFF00"/>
                </a:highlight>
              </a:rPr>
              <a:t>@AttributeOverride(name=“abc1”, column=@Column=“xyz1”)),</a:t>
            </a:r>
          </a:p>
          <a:p>
            <a:pPr lvl="3"/>
            <a:r>
              <a:rPr lang="en-US" dirty="0">
                <a:highlight>
                  <a:srgbClr val="FFFF00"/>
                </a:highlight>
              </a:rPr>
              <a:t>@AttributeOverride(name=“abc2”, column=@Column=“xyz2”)),</a:t>
            </a:r>
          </a:p>
          <a:p>
            <a:pPr lvl="3"/>
            <a:r>
              <a:rPr lang="en-US" dirty="0">
                <a:highlight>
                  <a:srgbClr val="FFFF00"/>
                </a:highlight>
              </a:rPr>
              <a:t>})</a:t>
            </a:r>
          </a:p>
          <a:p>
            <a:pPr lvl="1"/>
            <a:r>
              <a:rPr lang="en-US" dirty="0"/>
              <a:t>Private &lt;subclass&gt; instance;</a:t>
            </a:r>
          </a:p>
          <a:p>
            <a:r>
              <a:rPr lang="en-US" dirty="0" err="1"/>
              <a:t>SubClass</a:t>
            </a:r>
            <a:r>
              <a:rPr lang="en-US" dirty="0"/>
              <a:t>: At class level</a:t>
            </a:r>
          </a:p>
          <a:p>
            <a:pPr lvl="1"/>
            <a:r>
              <a:rPr lang="en-US" dirty="0"/>
              <a:t>@Embeddable </a:t>
            </a:r>
            <a:r>
              <a:rPr lang="en-US" dirty="0">
                <a:highlight>
                  <a:srgbClr val="FF0000"/>
                </a:highlight>
              </a:rPr>
              <a:t>(instead of @Entity, and no @id in embeddable)</a:t>
            </a:r>
          </a:p>
          <a:p>
            <a:pPr lvl="1"/>
            <a:endParaRPr lang="en-US" dirty="0"/>
          </a:p>
        </p:txBody>
      </p:sp>
    </p:spTree>
    <p:extLst>
      <p:ext uri="{BB962C8B-B14F-4D97-AF65-F5344CB8AC3E}">
        <p14:creationId xmlns:p14="http://schemas.microsoft.com/office/powerpoint/2010/main" val="18924109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182A8-F480-42A5-8851-B61E9CB69C42}"/>
              </a:ext>
            </a:extLst>
          </p:cNvPr>
          <p:cNvSpPr>
            <a:spLocks noGrp="1"/>
          </p:cNvSpPr>
          <p:nvPr>
            <p:ph type="title"/>
          </p:nvPr>
        </p:nvSpPr>
        <p:spPr/>
        <p:txBody>
          <a:bodyPr/>
          <a:lstStyle/>
          <a:p>
            <a:r>
              <a:rPr lang="en-US" dirty="0"/>
              <a:t>Composite Keys</a:t>
            </a:r>
          </a:p>
        </p:txBody>
      </p:sp>
      <p:sp>
        <p:nvSpPr>
          <p:cNvPr id="3" name="Content Placeholder 2">
            <a:extLst>
              <a:ext uri="{FF2B5EF4-FFF2-40B4-BE49-F238E27FC236}">
                <a16:creationId xmlns:a16="http://schemas.microsoft.com/office/drawing/2014/main" id="{E30A5574-40CD-4528-ACF9-EF7CEDB0AE06}"/>
              </a:ext>
            </a:extLst>
          </p:cNvPr>
          <p:cNvSpPr>
            <a:spLocks noGrp="1"/>
          </p:cNvSpPr>
          <p:nvPr>
            <p:ph idx="1"/>
          </p:nvPr>
        </p:nvSpPr>
        <p:spPr>
          <a:xfrm>
            <a:off x="838200" y="1825625"/>
            <a:ext cx="10776284" cy="4667250"/>
          </a:xfrm>
        </p:spPr>
        <p:txBody>
          <a:bodyPr>
            <a:normAutofit fontScale="85000" lnSpcReduction="20000"/>
          </a:bodyPr>
          <a:lstStyle/>
          <a:p>
            <a:r>
              <a:rPr lang="en-US" dirty="0"/>
              <a:t>Are multi-column primary keys</a:t>
            </a:r>
          </a:p>
          <a:p>
            <a:r>
              <a:rPr lang="en-US" dirty="0"/>
              <a:t>Need to set by the application</a:t>
            </a:r>
          </a:p>
          <a:p>
            <a:r>
              <a:rPr lang="en-US" dirty="0"/>
              <a:t>Generally found in legacy system</a:t>
            </a:r>
          </a:p>
          <a:p>
            <a:r>
              <a:rPr lang="en-US" dirty="0"/>
              <a:t>Also create multi-column FKs</a:t>
            </a:r>
          </a:p>
          <a:p>
            <a:r>
              <a:rPr lang="en-US" dirty="0"/>
              <a:t>Mapping strategies</a:t>
            </a:r>
          </a:p>
          <a:p>
            <a:pPr lvl="1"/>
            <a:r>
              <a:rPr lang="en-US" dirty="0"/>
              <a:t>Using embeddable class as a composite key</a:t>
            </a:r>
          </a:p>
          <a:p>
            <a:pPr lvl="1"/>
            <a:r>
              <a:rPr lang="en-US" dirty="0"/>
              <a:t>Other mappings (not supported)</a:t>
            </a:r>
          </a:p>
          <a:p>
            <a:r>
              <a:rPr lang="en-US" dirty="0" err="1"/>
              <a:t>FirstClass</a:t>
            </a:r>
            <a:r>
              <a:rPr lang="en-US" dirty="0"/>
              <a:t> (no @Entity that is value class)</a:t>
            </a:r>
          </a:p>
          <a:p>
            <a:pPr lvl="1"/>
            <a:r>
              <a:rPr lang="en-US" dirty="0"/>
              <a:t>@Embeddable</a:t>
            </a:r>
          </a:p>
          <a:p>
            <a:pPr lvl="1"/>
            <a:r>
              <a:rPr lang="en-US" dirty="0"/>
              <a:t>&lt;need equals and </a:t>
            </a:r>
            <a:r>
              <a:rPr lang="en-US" dirty="0" err="1"/>
              <a:t>hashcode</a:t>
            </a:r>
            <a:r>
              <a:rPr lang="en-US" dirty="0"/>
              <a:t> method&gt;	</a:t>
            </a:r>
          </a:p>
          <a:p>
            <a:pPr lvl="1"/>
            <a:r>
              <a:rPr lang="en-US" dirty="0"/>
              <a:t>Class Name;</a:t>
            </a:r>
          </a:p>
          <a:p>
            <a:r>
              <a:rPr lang="en-US" dirty="0" err="1"/>
              <a:t>SecondClass</a:t>
            </a:r>
            <a:r>
              <a:rPr lang="en-US" dirty="0"/>
              <a:t> (at entity class)</a:t>
            </a:r>
          </a:p>
          <a:p>
            <a:pPr lvl="1"/>
            <a:r>
              <a:rPr lang="en-US" b="1" dirty="0"/>
              <a:t>@EmbeddedId &lt;at property table&gt;</a:t>
            </a:r>
          </a:p>
          <a:p>
            <a:pPr lvl="1"/>
            <a:r>
              <a:rPr lang="en-US" dirty="0"/>
              <a:t>Private Name </a:t>
            </a:r>
            <a:r>
              <a:rPr lang="en-US" dirty="0" err="1"/>
              <a:t>name</a:t>
            </a:r>
            <a:r>
              <a:rPr lang="en-US" dirty="0"/>
              <a:t>;  //&lt;&lt;now name property is replaced by the properties in Name class</a:t>
            </a:r>
          </a:p>
          <a:p>
            <a:endParaRPr lang="en-US" dirty="0"/>
          </a:p>
        </p:txBody>
      </p:sp>
    </p:spTree>
    <p:extLst>
      <p:ext uri="{BB962C8B-B14F-4D97-AF65-F5344CB8AC3E}">
        <p14:creationId xmlns:p14="http://schemas.microsoft.com/office/powerpoint/2010/main" val="14410231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182A8-F480-42A5-8851-B61E9CB69C42}"/>
              </a:ext>
            </a:extLst>
          </p:cNvPr>
          <p:cNvSpPr>
            <a:spLocks noGrp="1"/>
          </p:cNvSpPr>
          <p:nvPr>
            <p:ph type="title"/>
          </p:nvPr>
        </p:nvSpPr>
        <p:spPr/>
        <p:txBody>
          <a:bodyPr/>
          <a:lstStyle/>
          <a:p>
            <a:r>
              <a:rPr lang="en-US" dirty="0"/>
              <a:t>Foreign keys to composite ids</a:t>
            </a:r>
          </a:p>
        </p:txBody>
      </p:sp>
      <p:sp>
        <p:nvSpPr>
          <p:cNvPr id="3" name="Content Placeholder 2">
            <a:extLst>
              <a:ext uri="{FF2B5EF4-FFF2-40B4-BE49-F238E27FC236}">
                <a16:creationId xmlns:a16="http://schemas.microsoft.com/office/drawing/2014/main" id="{E30A5574-40CD-4528-ACF9-EF7CEDB0AE06}"/>
              </a:ext>
            </a:extLst>
          </p:cNvPr>
          <p:cNvSpPr>
            <a:spLocks noGrp="1"/>
          </p:cNvSpPr>
          <p:nvPr>
            <p:ph idx="1"/>
          </p:nvPr>
        </p:nvSpPr>
        <p:spPr>
          <a:xfrm>
            <a:off x="838200" y="1825625"/>
            <a:ext cx="10776284" cy="4667250"/>
          </a:xfrm>
        </p:spPr>
        <p:txBody>
          <a:bodyPr>
            <a:normAutofit lnSpcReduction="10000"/>
          </a:bodyPr>
          <a:lstStyle/>
          <a:p>
            <a:r>
              <a:rPr lang="en-US" dirty="0"/>
              <a:t>In entity class</a:t>
            </a:r>
          </a:p>
          <a:p>
            <a:pPr lvl="1"/>
            <a:r>
              <a:rPr lang="en-US" dirty="0"/>
              <a:t>@EmbeddedId</a:t>
            </a:r>
          </a:p>
          <a:p>
            <a:pPr lvl="1"/>
            <a:r>
              <a:rPr lang="en-US" dirty="0"/>
              <a:t>….</a:t>
            </a:r>
          </a:p>
          <a:p>
            <a:pPr lvl="1"/>
            <a:r>
              <a:rPr lang="en-US" dirty="0"/>
              <a:t>@OneToMany(mappedBy=“owner”)</a:t>
            </a:r>
          </a:p>
          <a:p>
            <a:pPr lvl="1"/>
            <a:r>
              <a:rPr lang="en-US" dirty="0"/>
              <a:t>Private List&lt;</a:t>
            </a:r>
            <a:r>
              <a:rPr lang="en-US" dirty="0" err="1"/>
              <a:t>Dest</a:t>
            </a:r>
            <a:r>
              <a:rPr lang="en-US" dirty="0"/>
              <a:t>&gt; </a:t>
            </a:r>
            <a:r>
              <a:rPr lang="en-US" dirty="0" err="1"/>
              <a:t>dests</a:t>
            </a:r>
            <a:r>
              <a:rPr lang="en-US" dirty="0"/>
              <a:t>=new </a:t>
            </a:r>
            <a:r>
              <a:rPr lang="en-US" dirty="0" err="1"/>
              <a:t>ArrayList</a:t>
            </a:r>
            <a:r>
              <a:rPr lang="en-US" dirty="0"/>
              <a:t>();</a:t>
            </a:r>
          </a:p>
          <a:p>
            <a:r>
              <a:rPr lang="en-US" dirty="0"/>
              <a:t>In Destination class</a:t>
            </a:r>
          </a:p>
          <a:p>
            <a:pPr lvl="1"/>
            <a:r>
              <a:rPr lang="en-US" dirty="0"/>
              <a:t>@ManyToOne</a:t>
            </a:r>
          </a:p>
          <a:p>
            <a:pPr lvl="1"/>
            <a:r>
              <a:rPr lang="en-US" dirty="0"/>
              <a:t>@JoinColumns({</a:t>
            </a:r>
          </a:p>
          <a:p>
            <a:pPr lvl="2"/>
            <a:r>
              <a:rPr lang="en-US" dirty="0" err="1"/>
              <a:t>JoinColumn</a:t>
            </a:r>
            <a:r>
              <a:rPr lang="en-US" dirty="0"/>
              <a:t>(name=‘abc1’, </a:t>
            </a:r>
            <a:r>
              <a:rPr lang="en-US" dirty="0" err="1"/>
              <a:t>referenceColumnName</a:t>
            </a:r>
            <a:r>
              <a:rPr lang="en-US" dirty="0"/>
              <a:t>=“xyz1”),</a:t>
            </a:r>
          </a:p>
          <a:p>
            <a:pPr lvl="2"/>
            <a:r>
              <a:rPr lang="en-US" dirty="0" err="1"/>
              <a:t>JoinColumn</a:t>
            </a:r>
            <a:r>
              <a:rPr lang="en-US" dirty="0"/>
              <a:t>(name=‘abc2’, </a:t>
            </a:r>
            <a:r>
              <a:rPr lang="en-US" dirty="0" err="1"/>
              <a:t>referenceColumnName</a:t>
            </a:r>
            <a:r>
              <a:rPr lang="en-US" dirty="0"/>
              <a:t>=“xyz2”),</a:t>
            </a:r>
          </a:p>
          <a:p>
            <a:pPr lvl="1"/>
            <a:r>
              <a:rPr lang="en-US" dirty="0"/>
              <a:t>})</a:t>
            </a:r>
          </a:p>
          <a:p>
            <a:pPr lvl="1"/>
            <a:r>
              <a:rPr lang="en-US" dirty="0"/>
              <a:t>Private &lt;Source&gt; owner;</a:t>
            </a:r>
          </a:p>
        </p:txBody>
      </p:sp>
    </p:spTree>
    <p:extLst>
      <p:ext uri="{BB962C8B-B14F-4D97-AF65-F5344CB8AC3E}">
        <p14:creationId xmlns:p14="http://schemas.microsoft.com/office/powerpoint/2010/main" val="22538297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182A8-F480-42A5-8851-B61E9CB69C42}"/>
              </a:ext>
            </a:extLst>
          </p:cNvPr>
          <p:cNvSpPr>
            <a:spLocks noGrp="1"/>
          </p:cNvSpPr>
          <p:nvPr>
            <p:ph type="title"/>
          </p:nvPr>
        </p:nvSpPr>
        <p:spPr/>
        <p:txBody>
          <a:bodyPr/>
          <a:lstStyle/>
          <a:p>
            <a:r>
              <a:rPr lang="en-US" dirty="0"/>
              <a:t>Element Collections </a:t>
            </a:r>
            <a:r>
              <a:rPr lang="en-US" sz="1800" dirty="0">
                <a:highlight>
                  <a:srgbClr val="FF0000"/>
                </a:highlight>
              </a:rPr>
              <a:t>(</a:t>
            </a:r>
            <a:r>
              <a:rPr lang="en-US" sz="1800" b="1" dirty="0">
                <a:highlight>
                  <a:srgbClr val="FF0000"/>
                </a:highlight>
              </a:rPr>
              <a:t>Differs from </a:t>
            </a:r>
            <a:r>
              <a:rPr lang="en-US" sz="1800" b="1" dirty="0" err="1">
                <a:highlight>
                  <a:srgbClr val="FF0000"/>
                </a:highlight>
              </a:rPr>
              <a:t>OneToMany</a:t>
            </a:r>
            <a:r>
              <a:rPr lang="en-US" sz="1800" b="1" dirty="0">
                <a:highlight>
                  <a:srgbClr val="FF0000"/>
                </a:highlight>
              </a:rPr>
              <a:t> – Element Collections is for embeddable classes while </a:t>
            </a:r>
            <a:r>
              <a:rPr lang="en-US" sz="1800" b="1" dirty="0" err="1">
                <a:highlight>
                  <a:srgbClr val="FF0000"/>
                </a:highlight>
              </a:rPr>
              <a:t>OneToMany</a:t>
            </a:r>
            <a:r>
              <a:rPr lang="en-US" sz="1800" b="1" dirty="0">
                <a:highlight>
                  <a:srgbClr val="FF0000"/>
                </a:highlight>
              </a:rPr>
              <a:t> applies for Entity Classes)</a:t>
            </a:r>
            <a:endParaRPr lang="en-US" b="1" dirty="0">
              <a:highlight>
                <a:srgbClr val="FF0000"/>
              </a:highlight>
            </a:endParaRPr>
          </a:p>
        </p:txBody>
      </p:sp>
      <p:sp>
        <p:nvSpPr>
          <p:cNvPr id="3" name="Content Placeholder 2">
            <a:extLst>
              <a:ext uri="{FF2B5EF4-FFF2-40B4-BE49-F238E27FC236}">
                <a16:creationId xmlns:a16="http://schemas.microsoft.com/office/drawing/2014/main" id="{E30A5574-40CD-4528-ACF9-EF7CEDB0AE06}"/>
              </a:ext>
            </a:extLst>
          </p:cNvPr>
          <p:cNvSpPr>
            <a:spLocks noGrp="1"/>
          </p:cNvSpPr>
          <p:nvPr>
            <p:ph idx="1"/>
          </p:nvPr>
        </p:nvSpPr>
        <p:spPr>
          <a:xfrm>
            <a:off x="537410" y="1852680"/>
            <a:ext cx="11117179" cy="4920749"/>
          </a:xfrm>
        </p:spPr>
        <p:txBody>
          <a:bodyPr>
            <a:normAutofit fontScale="85000" lnSpcReduction="20000"/>
          </a:bodyPr>
          <a:lstStyle/>
          <a:p>
            <a:r>
              <a:rPr lang="en-US" dirty="0"/>
              <a:t>For collections of primitive values or collections of </a:t>
            </a:r>
            <a:r>
              <a:rPr lang="en-US" dirty="0" err="1"/>
              <a:t>embeddables</a:t>
            </a:r>
            <a:endParaRPr lang="en-US" dirty="0"/>
          </a:p>
          <a:p>
            <a:r>
              <a:rPr lang="en-US" dirty="0"/>
              <a:t>Does not make sense from a OO point of view</a:t>
            </a:r>
          </a:p>
          <a:p>
            <a:r>
              <a:rPr lang="en-US" dirty="0"/>
              <a:t>@Entity class property </a:t>
            </a:r>
            <a:r>
              <a:rPr lang="en-US" dirty="0">
                <a:sym typeface="Wingdings" panose="05000000000000000000" pitchFamily="2" charset="2"/>
              </a:rPr>
              <a:t>Default table name is </a:t>
            </a:r>
            <a:r>
              <a:rPr lang="en-US" dirty="0" err="1">
                <a:sym typeface="Wingdings" panose="05000000000000000000" pitchFamily="2" charset="2"/>
              </a:rPr>
              <a:t>classname_propertyname</a:t>
            </a:r>
            <a:endParaRPr lang="en-US" dirty="0"/>
          </a:p>
          <a:p>
            <a:pPr lvl="1"/>
            <a:r>
              <a:rPr lang="en-US" dirty="0">
                <a:highlight>
                  <a:srgbClr val="FFFF00"/>
                </a:highlight>
              </a:rPr>
              <a:t>@ElementCollection</a:t>
            </a:r>
          </a:p>
          <a:p>
            <a:pPr lvl="1"/>
            <a:r>
              <a:rPr lang="en-US" dirty="0">
                <a:highlight>
                  <a:srgbClr val="FFFF00"/>
                </a:highlight>
              </a:rPr>
              <a:t>@CollectionTable(name=‘abc’)</a:t>
            </a:r>
          </a:p>
          <a:p>
            <a:pPr lvl="1"/>
            <a:r>
              <a:rPr lang="en-US" dirty="0"/>
              <a:t>Private List&lt;String&gt; name1=new </a:t>
            </a:r>
            <a:r>
              <a:rPr lang="en-US" dirty="0" err="1"/>
              <a:t>ArrayList</a:t>
            </a:r>
            <a:r>
              <a:rPr lang="en-US" dirty="0"/>
              <a:t>();</a:t>
            </a:r>
          </a:p>
          <a:p>
            <a:pPr lvl="1"/>
            <a:r>
              <a:rPr lang="en-US" dirty="0"/>
              <a:t>@ElementCollection</a:t>
            </a:r>
          </a:p>
          <a:p>
            <a:pPr lvl="1"/>
            <a:r>
              <a:rPr lang="en-US" dirty="0"/>
              <a:t>Private List&lt;Address&gt; name2=new </a:t>
            </a:r>
            <a:r>
              <a:rPr lang="en-US" dirty="0" err="1"/>
              <a:t>ArrayList</a:t>
            </a:r>
            <a:r>
              <a:rPr lang="en-US" dirty="0"/>
              <a:t>();  </a:t>
            </a:r>
            <a:r>
              <a:rPr lang="en-US" dirty="0">
                <a:sym typeface="Wingdings" panose="05000000000000000000" pitchFamily="2" charset="2"/>
              </a:rPr>
              <a:t></a:t>
            </a:r>
            <a:r>
              <a:rPr lang="en-US" dirty="0">
                <a:highlight>
                  <a:srgbClr val="FF0000"/>
                </a:highlight>
                <a:sym typeface="Wingdings" panose="05000000000000000000" pitchFamily="2" charset="2"/>
              </a:rPr>
              <a:t>when address is value object do not use </a:t>
            </a:r>
            <a:r>
              <a:rPr lang="en-US" dirty="0" err="1">
                <a:highlight>
                  <a:srgbClr val="FF0000"/>
                </a:highlight>
                <a:sym typeface="Wingdings" panose="05000000000000000000" pitchFamily="2" charset="2"/>
              </a:rPr>
              <a:t>OneToMany</a:t>
            </a:r>
            <a:r>
              <a:rPr lang="en-US" dirty="0">
                <a:highlight>
                  <a:srgbClr val="FF0000"/>
                </a:highlight>
                <a:sym typeface="Wingdings" panose="05000000000000000000" pitchFamily="2" charset="2"/>
              </a:rPr>
              <a:t>. Embeddable is an example of Non-entity.</a:t>
            </a:r>
            <a:endParaRPr lang="en-US" dirty="0">
              <a:highlight>
                <a:srgbClr val="FF0000"/>
              </a:highlight>
            </a:endParaRPr>
          </a:p>
          <a:p>
            <a:r>
              <a:rPr lang="en-US" dirty="0"/>
              <a:t>Map in </a:t>
            </a:r>
            <a:r>
              <a:rPr lang="en-US" dirty="0" err="1"/>
              <a:t>ElementCollection</a:t>
            </a:r>
            <a:endParaRPr lang="en-US" dirty="0"/>
          </a:p>
          <a:p>
            <a:r>
              <a:rPr lang="en-US" dirty="0"/>
              <a:t>@Entity class property </a:t>
            </a:r>
            <a:r>
              <a:rPr lang="en-US" dirty="0">
                <a:sym typeface="Wingdings" panose="05000000000000000000" pitchFamily="2" charset="2"/>
              </a:rPr>
              <a:t>Default table name is </a:t>
            </a:r>
            <a:r>
              <a:rPr lang="en-US" dirty="0" err="1">
                <a:sym typeface="Wingdings" panose="05000000000000000000" pitchFamily="2" charset="2"/>
              </a:rPr>
              <a:t>classname_propertyname</a:t>
            </a:r>
            <a:endParaRPr lang="en-US" dirty="0"/>
          </a:p>
          <a:p>
            <a:pPr lvl="1"/>
            <a:r>
              <a:rPr lang="en-US" dirty="0"/>
              <a:t>@ElementCollection</a:t>
            </a:r>
          </a:p>
          <a:p>
            <a:pPr lvl="1"/>
            <a:r>
              <a:rPr lang="en-US" dirty="0"/>
              <a:t>@MapKeyColumn(name=“name”)</a:t>
            </a:r>
          </a:p>
          <a:p>
            <a:pPr lvl="1"/>
            <a:r>
              <a:rPr lang="en-US" dirty="0"/>
              <a:t>Private Map&lt;key,&lt;</a:t>
            </a:r>
            <a:r>
              <a:rPr lang="en-US" dirty="0" err="1"/>
              <a:t>classname</a:t>
            </a:r>
            <a:r>
              <a:rPr lang="en-US" dirty="0"/>
              <a:t>&gt;&gt; refs=new HashMap(); </a:t>
            </a:r>
            <a:r>
              <a:rPr lang="en-US" dirty="0">
                <a:sym typeface="Wingdings" panose="05000000000000000000" pitchFamily="2" charset="2"/>
              </a:rPr>
              <a:t>Default key column name is </a:t>
            </a:r>
            <a:r>
              <a:rPr lang="en-US" dirty="0" err="1">
                <a:sym typeface="Wingdings" panose="05000000000000000000" pitchFamily="2" charset="2"/>
              </a:rPr>
              <a:t>propertyname_KEY</a:t>
            </a:r>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11924500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182A8-F480-42A5-8851-B61E9CB69C42}"/>
              </a:ext>
            </a:extLst>
          </p:cNvPr>
          <p:cNvSpPr>
            <a:spLocks noGrp="1"/>
          </p:cNvSpPr>
          <p:nvPr>
            <p:ph type="title"/>
          </p:nvPr>
        </p:nvSpPr>
        <p:spPr/>
        <p:txBody>
          <a:bodyPr/>
          <a:lstStyle/>
          <a:p>
            <a:r>
              <a:rPr lang="en-US" dirty="0"/>
              <a:t>Immutable Entities</a:t>
            </a:r>
          </a:p>
        </p:txBody>
      </p:sp>
      <p:sp>
        <p:nvSpPr>
          <p:cNvPr id="3" name="Content Placeholder 2">
            <a:extLst>
              <a:ext uri="{FF2B5EF4-FFF2-40B4-BE49-F238E27FC236}">
                <a16:creationId xmlns:a16="http://schemas.microsoft.com/office/drawing/2014/main" id="{E30A5574-40CD-4528-ACF9-EF7CEDB0AE06}"/>
              </a:ext>
            </a:extLst>
          </p:cNvPr>
          <p:cNvSpPr>
            <a:spLocks noGrp="1"/>
          </p:cNvSpPr>
          <p:nvPr>
            <p:ph idx="1"/>
          </p:nvPr>
        </p:nvSpPr>
        <p:spPr>
          <a:xfrm>
            <a:off x="838200" y="1825625"/>
            <a:ext cx="10776284" cy="4667250"/>
          </a:xfrm>
        </p:spPr>
        <p:txBody>
          <a:bodyPr>
            <a:normAutofit/>
          </a:bodyPr>
          <a:lstStyle/>
          <a:p>
            <a:r>
              <a:rPr lang="en-US" dirty="0"/>
              <a:t>Once created, does not change</a:t>
            </a:r>
          </a:p>
          <a:p>
            <a:r>
              <a:rPr lang="en-US" dirty="0"/>
              <a:t>No setters</a:t>
            </a:r>
          </a:p>
          <a:p>
            <a:r>
              <a:rPr lang="en-US" dirty="0"/>
              <a:t>Sets all fields in the constructor</a:t>
            </a:r>
          </a:p>
          <a:p>
            <a:r>
              <a:rPr lang="en-US" dirty="0"/>
              <a:t>Gives hibernate field access</a:t>
            </a:r>
          </a:p>
          <a:p>
            <a:r>
              <a:rPr lang="en-US" dirty="0"/>
              <a:t>@Entity</a:t>
            </a:r>
          </a:p>
          <a:p>
            <a:r>
              <a:rPr lang="en-US" dirty="0"/>
              <a:t>@org.hibernate.annotations.Entity(mutable=false)</a:t>
            </a:r>
          </a:p>
          <a:p>
            <a:endParaRPr lang="en-US" dirty="0"/>
          </a:p>
        </p:txBody>
      </p:sp>
    </p:spTree>
    <p:extLst>
      <p:ext uri="{BB962C8B-B14F-4D97-AF65-F5344CB8AC3E}">
        <p14:creationId xmlns:p14="http://schemas.microsoft.com/office/powerpoint/2010/main" val="13558225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9EB03-2D17-6B22-7AF6-292BDD00BA0C}"/>
              </a:ext>
            </a:extLst>
          </p:cNvPr>
          <p:cNvSpPr>
            <a:spLocks noGrp="1"/>
          </p:cNvSpPr>
          <p:nvPr>
            <p:ph type="title"/>
          </p:nvPr>
        </p:nvSpPr>
        <p:spPr/>
        <p:txBody>
          <a:bodyPr/>
          <a:lstStyle/>
          <a:p>
            <a:r>
              <a:rPr lang="en-US" dirty="0"/>
              <a:t>Hibernate Query Language</a:t>
            </a:r>
          </a:p>
        </p:txBody>
      </p:sp>
      <p:sp>
        <p:nvSpPr>
          <p:cNvPr id="3" name="Content Placeholder 2">
            <a:extLst>
              <a:ext uri="{FF2B5EF4-FFF2-40B4-BE49-F238E27FC236}">
                <a16:creationId xmlns:a16="http://schemas.microsoft.com/office/drawing/2014/main" id="{F3A65AD7-F4B9-9F66-2BB6-81BF18144D9A}"/>
              </a:ext>
            </a:extLst>
          </p:cNvPr>
          <p:cNvSpPr>
            <a:spLocks noGrp="1"/>
          </p:cNvSpPr>
          <p:nvPr>
            <p:ph idx="1"/>
          </p:nvPr>
        </p:nvSpPr>
        <p:spPr/>
        <p:txBody>
          <a:bodyPr/>
          <a:lstStyle/>
          <a:p>
            <a:r>
              <a:rPr lang="en-US" dirty="0"/>
              <a:t>Hibernate offers several ways to query the DB</a:t>
            </a:r>
          </a:p>
          <a:p>
            <a:pPr lvl="1"/>
            <a:r>
              <a:rPr lang="en-US" dirty="0"/>
              <a:t>Using HQL</a:t>
            </a:r>
          </a:p>
          <a:p>
            <a:pPr lvl="1"/>
            <a:r>
              <a:rPr lang="en-US" dirty="0"/>
              <a:t>Using criteria API</a:t>
            </a:r>
          </a:p>
          <a:p>
            <a:pPr lvl="1"/>
            <a:r>
              <a:rPr lang="en-US" dirty="0"/>
              <a:t>Using Native SQL</a:t>
            </a:r>
          </a:p>
          <a:p>
            <a:r>
              <a:rPr lang="en-US" dirty="0"/>
              <a:t>HQL understands objects and attributes</a:t>
            </a:r>
          </a:p>
          <a:p>
            <a:r>
              <a:rPr lang="en-US" dirty="0"/>
              <a:t>HQL understands associations between objects</a:t>
            </a:r>
          </a:p>
          <a:p>
            <a:r>
              <a:rPr lang="en-US" dirty="0"/>
              <a:t>HQL understands inheritance and polymorphism</a:t>
            </a:r>
          </a:p>
          <a:p>
            <a:r>
              <a:rPr lang="en-US" dirty="0"/>
              <a:t>Query query=</a:t>
            </a:r>
            <a:r>
              <a:rPr lang="en-US" dirty="0" err="1"/>
              <a:t>session.createQuery</a:t>
            </a:r>
            <a:r>
              <a:rPr lang="en-US" dirty="0"/>
              <a:t>(“from person”)</a:t>
            </a:r>
          </a:p>
          <a:p>
            <a:r>
              <a:rPr lang="en-US" dirty="0"/>
              <a:t>List&lt;Person&gt; people=</a:t>
            </a:r>
            <a:r>
              <a:rPr lang="en-US" dirty="0" err="1"/>
              <a:t>query.list</a:t>
            </a:r>
            <a:r>
              <a:rPr lang="en-US" dirty="0"/>
              <a:t>();</a:t>
            </a:r>
          </a:p>
        </p:txBody>
      </p:sp>
    </p:spTree>
    <p:extLst>
      <p:ext uri="{BB962C8B-B14F-4D97-AF65-F5344CB8AC3E}">
        <p14:creationId xmlns:p14="http://schemas.microsoft.com/office/powerpoint/2010/main" val="812724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A65AD7-F4B9-9F66-2BB6-81BF18144D9A}"/>
              </a:ext>
            </a:extLst>
          </p:cNvPr>
          <p:cNvSpPr>
            <a:spLocks noGrp="1"/>
          </p:cNvSpPr>
          <p:nvPr>
            <p:ph idx="1"/>
          </p:nvPr>
        </p:nvSpPr>
        <p:spPr>
          <a:xfrm>
            <a:off x="304800" y="352926"/>
            <a:ext cx="11566358" cy="6256421"/>
          </a:xfrm>
        </p:spPr>
        <p:txBody>
          <a:bodyPr>
            <a:normAutofit lnSpcReduction="10000"/>
          </a:bodyPr>
          <a:lstStyle/>
          <a:p>
            <a:r>
              <a:rPr lang="en-US" dirty="0"/>
              <a:t>Using Named Queries</a:t>
            </a:r>
          </a:p>
          <a:p>
            <a:pPr lvl="1"/>
            <a:r>
              <a:rPr lang="en-US" dirty="0"/>
              <a:t>Retrieved a named query by its name</a:t>
            </a:r>
          </a:p>
          <a:p>
            <a:pPr lvl="1"/>
            <a:r>
              <a:rPr lang="en-US" dirty="0"/>
              <a:t>Then use it like any other query</a:t>
            </a:r>
          </a:p>
          <a:p>
            <a:pPr lvl="1"/>
            <a:r>
              <a:rPr lang="en-US" dirty="0"/>
              <a:t>@Entity </a:t>
            </a:r>
          </a:p>
          <a:p>
            <a:pPr lvl="1"/>
            <a:r>
              <a:rPr lang="en-US" dirty="0"/>
              <a:t>@NamedQueries({ @NamedQuery(name="Person.Everybody", query="from Person") })</a:t>
            </a:r>
          </a:p>
          <a:p>
            <a:pPr lvl="1"/>
            <a:r>
              <a:rPr lang="en-US" dirty="0"/>
              <a:t>Public class Person{}</a:t>
            </a:r>
          </a:p>
          <a:p>
            <a:pPr lvl="1"/>
            <a:r>
              <a:rPr lang="en-US" dirty="0"/>
              <a:t>Query query=</a:t>
            </a:r>
            <a:r>
              <a:rPr lang="en-US" dirty="0" err="1"/>
              <a:t>session.getNamedQuery</a:t>
            </a:r>
            <a:r>
              <a:rPr lang="en-US" dirty="0"/>
              <a:t>(“</a:t>
            </a:r>
            <a:r>
              <a:rPr lang="en-US" dirty="0" err="1"/>
              <a:t>Person.Everybody</a:t>
            </a:r>
            <a:r>
              <a:rPr lang="en-US" dirty="0"/>
              <a:t>”)</a:t>
            </a:r>
          </a:p>
          <a:p>
            <a:r>
              <a:rPr lang="en-US" dirty="0"/>
              <a:t>From Clause</a:t>
            </a:r>
          </a:p>
          <a:p>
            <a:pPr lvl="1"/>
            <a:r>
              <a:rPr lang="en-US" dirty="0"/>
              <a:t>Select clause is optional</a:t>
            </a:r>
          </a:p>
          <a:p>
            <a:pPr lvl="1"/>
            <a:r>
              <a:rPr lang="en-US" dirty="0"/>
              <a:t>HQL keywords are not case sensitive</a:t>
            </a:r>
          </a:p>
          <a:p>
            <a:pPr lvl="1"/>
            <a:r>
              <a:rPr lang="en-US" dirty="0"/>
              <a:t>Class and property names are case sensitive</a:t>
            </a:r>
          </a:p>
          <a:p>
            <a:r>
              <a:rPr lang="en-US" dirty="0"/>
              <a:t>Polymorphic queries</a:t>
            </a:r>
          </a:p>
          <a:p>
            <a:pPr lvl="1"/>
            <a:r>
              <a:rPr lang="en-US" dirty="0"/>
              <a:t>List accounts = </a:t>
            </a:r>
            <a:r>
              <a:rPr lang="en-US" dirty="0" err="1"/>
              <a:t>session.createQuery</a:t>
            </a:r>
            <a:r>
              <a:rPr lang="en-US" dirty="0"/>
              <a:t>("from Account").list(); </a:t>
            </a:r>
          </a:p>
          <a:p>
            <a:pPr lvl="1"/>
            <a:r>
              <a:rPr lang="en-US" dirty="0"/>
              <a:t>Query q = </a:t>
            </a:r>
            <a:r>
              <a:rPr lang="en-US" dirty="0" err="1"/>
              <a:t>session.createQuery</a:t>
            </a:r>
            <a:r>
              <a:rPr lang="en-US" dirty="0"/>
              <a:t>("from </a:t>
            </a:r>
            <a:r>
              <a:rPr lang="en-US" dirty="0" err="1"/>
              <a:t>java.io.Serializable</a:t>
            </a:r>
            <a:r>
              <a:rPr lang="en-US" dirty="0"/>
              <a:t>");</a:t>
            </a:r>
          </a:p>
          <a:p>
            <a:pPr lvl="1"/>
            <a:r>
              <a:rPr lang="en-US" dirty="0"/>
              <a:t>Query q = </a:t>
            </a:r>
            <a:r>
              <a:rPr lang="en-US" dirty="0" err="1"/>
              <a:t>session.createQuery</a:t>
            </a:r>
            <a:r>
              <a:rPr lang="en-US" dirty="0"/>
              <a:t>("from </a:t>
            </a:r>
            <a:r>
              <a:rPr lang="en-US" dirty="0" err="1"/>
              <a:t>java.lang.Object</a:t>
            </a:r>
            <a:r>
              <a:rPr lang="en-US" dirty="0"/>
              <a:t>"); </a:t>
            </a:r>
          </a:p>
        </p:txBody>
      </p:sp>
    </p:spTree>
    <p:extLst>
      <p:ext uri="{BB962C8B-B14F-4D97-AF65-F5344CB8AC3E}">
        <p14:creationId xmlns:p14="http://schemas.microsoft.com/office/powerpoint/2010/main" val="38728241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A65AD7-F4B9-9F66-2BB6-81BF18144D9A}"/>
              </a:ext>
            </a:extLst>
          </p:cNvPr>
          <p:cNvSpPr>
            <a:spLocks noGrp="1"/>
          </p:cNvSpPr>
          <p:nvPr>
            <p:ph idx="1"/>
          </p:nvPr>
        </p:nvSpPr>
        <p:spPr>
          <a:xfrm>
            <a:off x="304800" y="352926"/>
            <a:ext cx="11566358" cy="6256421"/>
          </a:xfrm>
        </p:spPr>
        <p:txBody>
          <a:bodyPr>
            <a:normAutofit fontScale="92500" lnSpcReduction="20000"/>
          </a:bodyPr>
          <a:lstStyle/>
          <a:p>
            <a:r>
              <a:rPr lang="en-US" dirty="0"/>
              <a:t>Aliases</a:t>
            </a:r>
          </a:p>
          <a:p>
            <a:pPr lvl="1"/>
            <a:r>
              <a:rPr lang="en-US" dirty="0" err="1"/>
              <a:t>Session.createQuery</a:t>
            </a:r>
            <a:r>
              <a:rPr lang="en-US" dirty="0"/>
              <a:t>(“from person p”)</a:t>
            </a:r>
          </a:p>
          <a:p>
            <a:r>
              <a:rPr lang="en-US" dirty="0"/>
              <a:t>Pagination</a:t>
            </a:r>
          </a:p>
          <a:p>
            <a:pPr lvl="1"/>
            <a:r>
              <a:rPr lang="en-US" dirty="0"/>
              <a:t>Query query=</a:t>
            </a:r>
            <a:r>
              <a:rPr lang="en-US" dirty="0" err="1"/>
              <a:t>session.createQuery</a:t>
            </a:r>
            <a:r>
              <a:rPr lang="en-US" dirty="0"/>
              <a:t>(“from person”)</a:t>
            </a:r>
          </a:p>
          <a:p>
            <a:pPr lvl="1"/>
            <a:r>
              <a:rPr lang="en-US" dirty="0" err="1"/>
              <a:t>Query.setFirstResult</a:t>
            </a:r>
            <a:r>
              <a:rPr lang="en-US" dirty="0"/>
              <a:t>(0);</a:t>
            </a:r>
          </a:p>
          <a:p>
            <a:pPr lvl="1"/>
            <a:r>
              <a:rPr lang="en-US" dirty="0" err="1"/>
              <a:t>Query.setMaxResult</a:t>
            </a:r>
            <a:r>
              <a:rPr lang="en-US" dirty="0"/>
              <a:t>(50);</a:t>
            </a:r>
          </a:p>
          <a:p>
            <a:r>
              <a:rPr lang="en-US" dirty="0"/>
              <a:t>Order By</a:t>
            </a:r>
          </a:p>
          <a:p>
            <a:pPr lvl="1"/>
            <a:r>
              <a:rPr lang="en-US" dirty="0" err="1"/>
              <a:t>Session.createQuery</a:t>
            </a:r>
            <a:r>
              <a:rPr lang="en-US" dirty="0"/>
              <a:t>(“from person p order by </a:t>
            </a:r>
            <a:r>
              <a:rPr lang="en-US" dirty="0" err="1"/>
              <a:t>p.lastName</a:t>
            </a:r>
            <a:r>
              <a:rPr lang="en-US" dirty="0"/>
              <a:t> </a:t>
            </a:r>
            <a:r>
              <a:rPr lang="en-US" dirty="0" err="1"/>
              <a:t>asc|desc</a:t>
            </a:r>
            <a:r>
              <a:rPr lang="en-US" dirty="0"/>
              <a:t>”)</a:t>
            </a:r>
          </a:p>
          <a:p>
            <a:r>
              <a:rPr lang="en-US" dirty="0"/>
              <a:t>Where clause</a:t>
            </a:r>
          </a:p>
          <a:p>
            <a:pPr lvl="1"/>
            <a:r>
              <a:rPr lang="en-US" dirty="0" err="1"/>
              <a:t>session.createQuery</a:t>
            </a:r>
            <a:r>
              <a:rPr lang="en-US" dirty="0"/>
              <a:t>("from Person where </a:t>
            </a:r>
            <a:r>
              <a:rPr lang="en-US" dirty="0" err="1"/>
              <a:t>firstname</a:t>
            </a:r>
            <a:r>
              <a:rPr lang="en-US" dirty="0"/>
              <a:t> = 'John'"); </a:t>
            </a:r>
          </a:p>
          <a:p>
            <a:pPr lvl="1"/>
            <a:r>
              <a:rPr lang="en-US" dirty="0" err="1"/>
              <a:t>session.createQuery</a:t>
            </a:r>
            <a:r>
              <a:rPr lang="en-US" dirty="0"/>
              <a:t>("from Person p where </a:t>
            </a:r>
            <a:r>
              <a:rPr lang="en-US" dirty="0" err="1"/>
              <a:t>p.accounts</a:t>
            </a:r>
            <a:r>
              <a:rPr lang="en-US" dirty="0"/>
              <a:t>[0].id = 3"); </a:t>
            </a:r>
          </a:p>
          <a:p>
            <a:pPr lvl="1"/>
            <a:r>
              <a:rPr lang="en-US" dirty="0" err="1"/>
              <a:t>session.createQuery</a:t>
            </a:r>
            <a:r>
              <a:rPr lang="en-US" dirty="0"/>
              <a:t>("from Person p where </a:t>
            </a:r>
            <a:r>
              <a:rPr lang="en-US" dirty="0" err="1"/>
              <a:t>p.pets</a:t>
            </a:r>
            <a:r>
              <a:rPr lang="en-US" dirty="0"/>
              <a:t>['Mimi'].species = 'Cat’”);</a:t>
            </a:r>
          </a:p>
          <a:p>
            <a:r>
              <a:rPr lang="en-US" dirty="0"/>
              <a:t>Query Parameters</a:t>
            </a:r>
          </a:p>
          <a:p>
            <a:pPr lvl="1"/>
            <a:r>
              <a:rPr lang="en-US" dirty="0"/>
              <a:t>String </a:t>
            </a:r>
            <a:r>
              <a:rPr lang="en-US" dirty="0" err="1"/>
              <a:t>firstname</a:t>
            </a:r>
            <a:r>
              <a:rPr lang="en-US" dirty="0"/>
              <a:t> = "John"; </a:t>
            </a:r>
          </a:p>
          <a:p>
            <a:pPr lvl="1"/>
            <a:r>
              <a:rPr lang="en-US" dirty="0"/>
              <a:t>Query </a:t>
            </a:r>
            <a:r>
              <a:rPr lang="en-US" dirty="0" err="1"/>
              <a:t>query</a:t>
            </a:r>
            <a:r>
              <a:rPr lang="en-US" dirty="0"/>
              <a:t> = </a:t>
            </a:r>
            <a:r>
              <a:rPr lang="en-US" dirty="0" err="1"/>
              <a:t>session.createQuery</a:t>
            </a:r>
            <a:r>
              <a:rPr lang="en-US" dirty="0"/>
              <a:t>("from Person where </a:t>
            </a:r>
            <a:r>
              <a:rPr lang="en-US" dirty="0" err="1"/>
              <a:t>firstname</a:t>
            </a:r>
            <a:r>
              <a:rPr lang="en-US" dirty="0"/>
              <a:t> = :first"); </a:t>
            </a:r>
            <a:r>
              <a:rPr lang="en-US" dirty="0" err="1"/>
              <a:t>query.setParameter</a:t>
            </a:r>
            <a:r>
              <a:rPr lang="en-US" dirty="0"/>
              <a:t>("first", </a:t>
            </a:r>
            <a:r>
              <a:rPr lang="en-US" dirty="0" err="1"/>
              <a:t>firstname</a:t>
            </a:r>
            <a:r>
              <a:rPr lang="en-US" dirty="0"/>
              <a:t>); </a:t>
            </a:r>
          </a:p>
          <a:p>
            <a:pPr lvl="1"/>
            <a:r>
              <a:rPr lang="en-US" dirty="0"/>
              <a:t>NOTE: bad to use concatenation because</a:t>
            </a:r>
          </a:p>
          <a:p>
            <a:pPr lvl="2"/>
            <a:r>
              <a:rPr lang="en-US" b="1" dirty="0">
                <a:solidFill>
                  <a:srgbClr val="FF0000"/>
                </a:solidFill>
              </a:rPr>
              <a:t>Probability of SQL injection</a:t>
            </a:r>
          </a:p>
          <a:p>
            <a:pPr lvl="2"/>
            <a:r>
              <a:rPr lang="en-US" b="1" dirty="0">
                <a:solidFill>
                  <a:srgbClr val="FF0000"/>
                </a:solidFill>
              </a:rPr>
              <a:t>Query becomes messy and less readable</a:t>
            </a:r>
          </a:p>
          <a:p>
            <a:pPr lvl="1"/>
            <a:endParaRPr lang="en-US" dirty="0"/>
          </a:p>
        </p:txBody>
      </p:sp>
    </p:spTree>
    <p:extLst>
      <p:ext uri="{BB962C8B-B14F-4D97-AF65-F5344CB8AC3E}">
        <p14:creationId xmlns:p14="http://schemas.microsoft.com/office/powerpoint/2010/main" val="11135426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A65AD7-F4B9-9F66-2BB6-81BF18144D9A}"/>
              </a:ext>
            </a:extLst>
          </p:cNvPr>
          <p:cNvSpPr>
            <a:spLocks noGrp="1"/>
          </p:cNvSpPr>
          <p:nvPr>
            <p:ph idx="1"/>
          </p:nvPr>
        </p:nvSpPr>
        <p:spPr>
          <a:xfrm>
            <a:off x="128337" y="352926"/>
            <a:ext cx="11951367" cy="6272463"/>
          </a:xfrm>
        </p:spPr>
        <p:txBody>
          <a:bodyPr>
            <a:normAutofit/>
          </a:bodyPr>
          <a:lstStyle/>
          <a:p>
            <a:r>
              <a:rPr lang="en-US" dirty="0"/>
              <a:t>Positional parameter</a:t>
            </a:r>
          </a:p>
          <a:p>
            <a:pPr lvl="1"/>
            <a:r>
              <a:rPr lang="en-US" dirty="0"/>
              <a:t>Query query = </a:t>
            </a:r>
            <a:r>
              <a:rPr lang="en-US" dirty="0" err="1"/>
              <a:t>session.createQuery</a:t>
            </a:r>
            <a:r>
              <a:rPr lang="en-US" dirty="0"/>
              <a:t>( "from </a:t>
            </a:r>
            <a:r>
              <a:rPr lang="en-US" dirty="0" err="1"/>
              <a:t>CheckingAccount</a:t>
            </a:r>
            <a:r>
              <a:rPr lang="en-US" dirty="0"/>
              <a:t> where balance &lt; ? and </a:t>
            </a:r>
            <a:r>
              <a:rPr lang="en-US" dirty="0" err="1"/>
              <a:t>overdraftLimit</a:t>
            </a:r>
            <a:r>
              <a:rPr lang="en-US" dirty="0"/>
              <a:t> &gt; ?"); </a:t>
            </a:r>
          </a:p>
          <a:p>
            <a:pPr lvl="1"/>
            <a:r>
              <a:rPr lang="en-US" dirty="0" err="1"/>
              <a:t>query.setParameter</a:t>
            </a:r>
            <a:r>
              <a:rPr lang="en-US" dirty="0"/>
              <a:t>(0, 1000.0); </a:t>
            </a:r>
          </a:p>
          <a:p>
            <a:pPr lvl="1"/>
            <a:r>
              <a:rPr lang="en-US" dirty="0" err="1"/>
              <a:t>query.setParameter</a:t>
            </a:r>
            <a:r>
              <a:rPr lang="en-US" dirty="0"/>
              <a:t>(1, 100.0); </a:t>
            </a:r>
          </a:p>
          <a:p>
            <a:pPr lvl="1"/>
            <a:r>
              <a:rPr lang="en-US" dirty="0"/>
              <a:t>List accounts = </a:t>
            </a:r>
            <a:r>
              <a:rPr lang="en-US" dirty="0" err="1"/>
              <a:t>query.list</a:t>
            </a:r>
            <a:r>
              <a:rPr lang="en-US" dirty="0"/>
              <a:t>();</a:t>
            </a:r>
          </a:p>
          <a:p>
            <a:r>
              <a:rPr lang="en-US" dirty="0"/>
              <a:t>The use of positional parameters is not recommended </a:t>
            </a:r>
          </a:p>
          <a:p>
            <a:pPr lvl="1"/>
            <a:r>
              <a:rPr lang="en-US" dirty="0">
                <a:solidFill>
                  <a:srgbClr val="FF0000"/>
                </a:solidFill>
                <a:highlight>
                  <a:srgbClr val="FFFF00"/>
                </a:highlight>
              </a:rPr>
              <a:t>1. Less self documenting than named parameters </a:t>
            </a:r>
          </a:p>
          <a:p>
            <a:pPr lvl="1"/>
            <a:r>
              <a:rPr lang="en-US" dirty="0">
                <a:solidFill>
                  <a:srgbClr val="FF0000"/>
                </a:solidFill>
                <a:highlight>
                  <a:srgbClr val="FFFF00"/>
                </a:highlight>
              </a:rPr>
              <a:t>2. More brittle to change than named parameters </a:t>
            </a:r>
          </a:p>
          <a:p>
            <a:r>
              <a:rPr lang="en-US" dirty="0"/>
              <a:t>Unique Result</a:t>
            </a:r>
          </a:p>
          <a:p>
            <a:pPr lvl="1"/>
            <a:r>
              <a:rPr lang="en-US" dirty="0"/>
              <a:t>Use </a:t>
            </a:r>
            <a:r>
              <a:rPr lang="en-US" dirty="0" err="1"/>
              <a:t>query.uniqueResult</a:t>
            </a:r>
            <a:r>
              <a:rPr lang="en-US" dirty="0"/>
              <a:t>() if you are certain</a:t>
            </a:r>
          </a:p>
          <a:p>
            <a:pPr lvl="2"/>
            <a:r>
              <a:rPr lang="en-US" dirty="0"/>
              <a:t>Query </a:t>
            </a:r>
            <a:r>
              <a:rPr lang="en-US" dirty="0" err="1"/>
              <a:t>query</a:t>
            </a:r>
            <a:r>
              <a:rPr lang="en-US" dirty="0"/>
              <a:t> = </a:t>
            </a:r>
            <a:r>
              <a:rPr lang="en-US" dirty="0" err="1"/>
              <a:t>session.createQuery</a:t>
            </a:r>
            <a:r>
              <a:rPr lang="en-US" dirty="0"/>
              <a:t>("from Person"); </a:t>
            </a:r>
          </a:p>
          <a:p>
            <a:pPr lvl="2"/>
            <a:r>
              <a:rPr lang="en-US" dirty="0" err="1"/>
              <a:t>query.setMaxResults</a:t>
            </a:r>
            <a:r>
              <a:rPr lang="en-US" dirty="0"/>
              <a:t>(1); </a:t>
            </a:r>
          </a:p>
          <a:p>
            <a:pPr lvl="2"/>
            <a:r>
              <a:rPr lang="en-US" dirty="0"/>
              <a:t>Person p1 = (Person) </a:t>
            </a:r>
            <a:r>
              <a:rPr lang="en-US" dirty="0" err="1"/>
              <a:t>query.uniqueResult</a:t>
            </a:r>
            <a:r>
              <a:rPr lang="en-US" dirty="0"/>
              <a:t>(); </a:t>
            </a:r>
          </a:p>
          <a:p>
            <a:pPr lvl="2"/>
            <a:r>
              <a:rPr lang="en-US" dirty="0">
                <a:highlight>
                  <a:srgbClr val="FFFF00"/>
                </a:highlight>
              </a:rPr>
              <a:t>Person p = (Person)</a:t>
            </a:r>
            <a:r>
              <a:rPr lang="en-US" dirty="0" err="1">
                <a:highlight>
                  <a:srgbClr val="FFFF00"/>
                </a:highlight>
              </a:rPr>
              <a:t>session.createQuery</a:t>
            </a:r>
            <a:r>
              <a:rPr lang="en-US" dirty="0">
                <a:highlight>
                  <a:srgbClr val="FFFF00"/>
                </a:highlight>
              </a:rPr>
              <a:t>("from Person where id = 1").</a:t>
            </a:r>
            <a:r>
              <a:rPr lang="en-US" dirty="0" err="1">
                <a:highlight>
                  <a:srgbClr val="FFFF00"/>
                </a:highlight>
              </a:rPr>
              <a:t>uniqueResult</a:t>
            </a:r>
            <a:r>
              <a:rPr lang="en-US" dirty="0">
                <a:highlight>
                  <a:srgbClr val="FFFF00"/>
                </a:highlight>
              </a:rPr>
              <a:t>();	</a:t>
            </a:r>
          </a:p>
        </p:txBody>
      </p:sp>
    </p:spTree>
    <p:extLst>
      <p:ext uri="{BB962C8B-B14F-4D97-AF65-F5344CB8AC3E}">
        <p14:creationId xmlns:p14="http://schemas.microsoft.com/office/powerpoint/2010/main" val="550602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5273B7-4DFA-4DF8-A8EA-18184B0B0477}"/>
              </a:ext>
            </a:extLst>
          </p:cNvPr>
          <p:cNvSpPr>
            <a:spLocks noGrp="1"/>
          </p:cNvSpPr>
          <p:nvPr>
            <p:ph idx="1"/>
          </p:nvPr>
        </p:nvSpPr>
        <p:spPr>
          <a:xfrm>
            <a:off x="192505" y="192505"/>
            <a:ext cx="11502190" cy="6458552"/>
          </a:xfrm>
        </p:spPr>
        <p:txBody>
          <a:bodyPr>
            <a:normAutofit fontScale="92500" lnSpcReduction="20000"/>
          </a:bodyPr>
          <a:lstStyle/>
          <a:p>
            <a:r>
              <a:rPr lang="en-US" sz="2400" dirty="0"/>
              <a:t>Hibernate: </a:t>
            </a:r>
          </a:p>
          <a:p>
            <a:pPr lvl="1"/>
            <a:r>
              <a:rPr lang="en-US" sz="1600" dirty="0"/>
              <a:t>Framework for the persistence layer</a:t>
            </a:r>
          </a:p>
          <a:p>
            <a:pPr lvl="1"/>
            <a:r>
              <a:rPr lang="en-US" sz="1600" dirty="0">
                <a:solidFill>
                  <a:srgbClr val="FF0000"/>
                </a:solidFill>
                <a:highlight>
                  <a:srgbClr val="FFFF00"/>
                </a:highlight>
              </a:rPr>
              <a:t> Object Relational Mismatch (That is why Object Model != Relational Schema that)</a:t>
            </a:r>
          </a:p>
          <a:p>
            <a:pPr lvl="1"/>
            <a:r>
              <a:rPr lang="en-US" sz="1600" dirty="0">
                <a:solidFill>
                  <a:srgbClr val="FF0000"/>
                </a:solidFill>
                <a:highlight>
                  <a:srgbClr val="FFFF00"/>
                </a:highlight>
              </a:rPr>
              <a:t>This means that there is no clear way to translate all the concepts from OO programming to Relational Database Concept and vice-</a:t>
            </a:r>
            <a:r>
              <a:rPr lang="en-US" sz="1600" dirty="0" err="1">
                <a:solidFill>
                  <a:srgbClr val="FF0000"/>
                </a:solidFill>
                <a:highlight>
                  <a:srgbClr val="FFFF00"/>
                </a:highlight>
              </a:rPr>
              <a:t>vers</a:t>
            </a:r>
            <a:endParaRPr lang="en-US" sz="1600" dirty="0">
              <a:solidFill>
                <a:srgbClr val="FF0000"/>
              </a:solidFill>
              <a:highlight>
                <a:srgbClr val="FFFF00"/>
              </a:highlight>
            </a:endParaRPr>
          </a:p>
          <a:p>
            <a:pPr lvl="2"/>
            <a:r>
              <a:rPr lang="en-US" sz="1600" dirty="0">
                <a:solidFill>
                  <a:srgbClr val="FF0000"/>
                </a:solidFill>
                <a:highlight>
                  <a:srgbClr val="FFFF00"/>
                </a:highlight>
              </a:rPr>
              <a:t>Objects are instantiations of classes and have identity </a:t>
            </a:r>
            <a:r>
              <a:rPr lang="en-US" sz="1600" dirty="0">
                <a:solidFill>
                  <a:srgbClr val="FF0000"/>
                </a:solidFill>
                <a:highlight>
                  <a:srgbClr val="FFFF00"/>
                </a:highlight>
                <a:sym typeface="Wingdings" panose="05000000000000000000" pitchFamily="2" charset="2"/>
              </a:rPr>
              <a:t> in RDMS table name and PK are used to identify a row in a table</a:t>
            </a:r>
            <a:endParaRPr lang="en-US" sz="1600" dirty="0">
              <a:solidFill>
                <a:srgbClr val="FF0000"/>
              </a:solidFill>
              <a:highlight>
                <a:srgbClr val="FFFF00"/>
              </a:highlight>
            </a:endParaRPr>
          </a:p>
          <a:p>
            <a:pPr lvl="2"/>
            <a:r>
              <a:rPr lang="en-US" sz="1600" dirty="0">
                <a:solidFill>
                  <a:srgbClr val="FF0000"/>
                </a:solidFill>
                <a:highlight>
                  <a:srgbClr val="FFFF00"/>
                </a:highlight>
              </a:rPr>
              <a:t>Objects have associations  </a:t>
            </a:r>
            <a:r>
              <a:rPr lang="en-US" sz="1600" dirty="0">
                <a:solidFill>
                  <a:srgbClr val="FF0000"/>
                </a:solidFill>
                <a:highlight>
                  <a:srgbClr val="FFFF00"/>
                </a:highlight>
                <a:sym typeface="Wingdings" panose="05000000000000000000" pitchFamily="2" charset="2"/>
              </a:rPr>
              <a:t> RDMS has FK and links table</a:t>
            </a:r>
            <a:endParaRPr lang="en-US" sz="1600" dirty="0">
              <a:solidFill>
                <a:srgbClr val="FF0000"/>
              </a:solidFill>
              <a:highlight>
                <a:srgbClr val="FFFF00"/>
              </a:highlight>
            </a:endParaRPr>
          </a:p>
          <a:p>
            <a:pPr lvl="2"/>
            <a:r>
              <a:rPr lang="en-US" sz="1600" dirty="0">
                <a:solidFill>
                  <a:srgbClr val="FF0000"/>
                </a:solidFill>
                <a:highlight>
                  <a:srgbClr val="FFFF00"/>
                </a:highlight>
              </a:rPr>
              <a:t>Objects has inheritance </a:t>
            </a:r>
            <a:r>
              <a:rPr lang="en-US" sz="1600" dirty="0">
                <a:solidFill>
                  <a:srgbClr val="FF0000"/>
                </a:solidFill>
                <a:highlight>
                  <a:srgbClr val="FFFF00"/>
                </a:highlight>
                <a:sym typeface="Wingdings" panose="05000000000000000000" pitchFamily="2" charset="2"/>
              </a:rPr>
              <a:t></a:t>
            </a:r>
            <a:r>
              <a:rPr lang="en-US" sz="1600" dirty="0">
                <a:solidFill>
                  <a:srgbClr val="FF0000"/>
                </a:solidFill>
                <a:highlight>
                  <a:srgbClr val="FFFF00"/>
                </a:highlight>
              </a:rPr>
              <a:t> RDMS does not have such relation</a:t>
            </a:r>
          </a:p>
          <a:p>
            <a:pPr lvl="2"/>
            <a:r>
              <a:rPr lang="en-US" sz="1600" dirty="0">
                <a:solidFill>
                  <a:srgbClr val="FF0000"/>
                </a:solidFill>
                <a:highlight>
                  <a:srgbClr val="FFFF00"/>
                </a:highlight>
              </a:rPr>
              <a:t>Data can be access by following the objects associations </a:t>
            </a:r>
            <a:r>
              <a:rPr lang="en-US" sz="1600" dirty="0">
                <a:solidFill>
                  <a:srgbClr val="FF0000"/>
                </a:solidFill>
                <a:highlight>
                  <a:srgbClr val="FFFF00"/>
                </a:highlight>
                <a:sym typeface="Wingdings" panose="05000000000000000000" pitchFamily="2" charset="2"/>
              </a:rPr>
              <a:t> Data can be accessed using queries and joins</a:t>
            </a:r>
            <a:endParaRPr lang="en-US" sz="1600" dirty="0">
              <a:solidFill>
                <a:srgbClr val="FF0000"/>
              </a:solidFill>
              <a:highlight>
                <a:srgbClr val="FFFF00"/>
              </a:highlight>
            </a:endParaRPr>
          </a:p>
          <a:p>
            <a:pPr lvl="1"/>
            <a:r>
              <a:rPr lang="en-US" sz="1600" dirty="0"/>
              <a:t>Java Persistence Possibilities</a:t>
            </a:r>
          </a:p>
          <a:p>
            <a:pPr lvl="2"/>
            <a:r>
              <a:rPr lang="en-US" sz="1600" dirty="0"/>
              <a:t>Store procedures</a:t>
            </a:r>
          </a:p>
          <a:p>
            <a:pPr lvl="2"/>
            <a:r>
              <a:rPr lang="en-US" sz="1600" dirty="0"/>
              <a:t>SQL</a:t>
            </a:r>
          </a:p>
          <a:p>
            <a:pPr lvl="2"/>
            <a:r>
              <a:rPr lang="en-US" sz="1600" dirty="0" err="1"/>
              <a:t>iBatis</a:t>
            </a:r>
            <a:r>
              <a:rPr lang="en-US" sz="1600" dirty="0"/>
              <a:t> SQL Maps</a:t>
            </a:r>
          </a:p>
          <a:p>
            <a:pPr lvl="2"/>
            <a:r>
              <a:rPr lang="en-US" sz="1600" dirty="0"/>
              <a:t>Entity Beans</a:t>
            </a:r>
          </a:p>
          <a:p>
            <a:pPr lvl="2"/>
            <a:r>
              <a:rPr lang="en-US" sz="1600" dirty="0"/>
              <a:t>ORM</a:t>
            </a:r>
          </a:p>
          <a:p>
            <a:pPr lvl="3"/>
            <a:r>
              <a:rPr lang="en-US" sz="1400" dirty="0"/>
              <a:t>It lets one to focus on object models</a:t>
            </a:r>
          </a:p>
          <a:p>
            <a:pPr lvl="3"/>
            <a:r>
              <a:rPr lang="en-US" sz="1400" dirty="0"/>
              <a:t>Supports DDD</a:t>
            </a:r>
          </a:p>
          <a:p>
            <a:pPr lvl="3"/>
            <a:r>
              <a:rPr lang="en-US" sz="1400" dirty="0"/>
              <a:t>Objects are automatically loaded as needed</a:t>
            </a:r>
          </a:p>
          <a:p>
            <a:pPr lvl="3"/>
            <a:r>
              <a:rPr lang="en-US" sz="1400" dirty="0"/>
              <a:t>Changes to objects can automatically be stored in the database</a:t>
            </a:r>
          </a:p>
          <a:p>
            <a:pPr lvl="2"/>
            <a:r>
              <a:rPr lang="en-US" sz="1600" dirty="0">
                <a:solidFill>
                  <a:srgbClr val="FF0000"/>
                </a:solidFill>
                <a:highlight>
                  <a:srgbClr val="FFFF00"/>
                </a:highlight>
              </a:rPr>
              <a:t>Adv of ORM</a:t>
            </a:r>
          </a:p>
          <a:p>
            <a:pPr lvl="3"/>
            <a:r>
              <a:rPr lang="en-US" sz="1400" dirty="0">
                <a:solidFill>
                  <a:srgbClr val="FF0000"/>
                </a:solidFill>
                <a:highlight>
                  <a:srgbClr val="FFFF00"/>
                </a:highlight>
              </a:rPr>
              <a:t>Productivity </a:t>
            </a:r>
            <a:r>
              <a:rPr lang="en-US" sz="1400" dirty="0">
                <a:solidFill>
                  <a:srgbClr val="FF0000"/>
                </a:solidFill>
                <a:highlight>
                  <a:srgbClr val="FFFF00"/>
                </a:highlight>
                <a:sym typeface="Wingdings" panose="05000000000000000000" pitchFamily="2" charset="2"/>
              </a:rPr>
              <a:t>few lines of persistence code</a:t>
            </a:r>
            <a:endParaRPr lang="en-US" sz="1400" dirty="0">
              <a:solidFill>
                <a:srgbClr val="FF0000"/>
              </a:solidFill>
              <a:highlight>
                <a:srgbClr val="FFFF00"/>
              </a:highlight>
            </a:endParaRPr>
          </a:p>
          <a:p>
            <a:pPr lvl="3"/>
            <a:r>
              <a:rPr lang="en-US" sz="1400" dirty="0">
                <a:solidFill>
                  <a:srgbClr val="FF0000"/>
                </a:solidFill>
                <a:highlight>
                  <a:srgbClr val="FFFF00"/>
                </a:highlight>
              </a:rPr>
              <a:t>Maintainability </a:t>
            </a:r>
            <a:r>
              <a:rPr lang="en-US" sz="1400" dirty="0">
                <a:solidFill>
                  <a:srgbClr val="FF0000"/>
                </a:solidFill>
                <a:highlight>
                  <a:srgbClr val="FFFF00"/>
                </a:highlight>
                <a:sym typeface="Wingdings" panose="05000000000000000000" pitchFamily="2" charset="2"/>
              </a:rPr>
              <a:t>mapping is defined in one place</a:t>
            </a:r>
            <a:endParaRPr lang="en-US" sz="1400" dirty="0">
              <a:solidFill>
                <a:srgbClr val="FF0000"/>
              </a:solidFill>
              <a:highlight>
                <a:srgbClr val="FFFF00"/>
              </a:highlight>
            </a:endParaRPr>
          </a:p>
          <a:p>
            <a:pPr lvl="3"/>
            <a:r>
              <a:rPr lang="en-US" sz="1400" dirty="0">
                <a:solidFill>
                  <a:srgbClr val="FF0000"/>
                </a:solidFill>
                <a:highlight>
                  <a:srgbClr val="FFFF00"/>
                </a:highlight>
              </a:rPr>
              <a:t>Performance </a:t>
            </a:r>
            <a:r>
              <a:rPr lang="en-US" sz="1400" dirty="0">
                <a:solidFill>
                  <a:srgbClr val="FF0000"/>
                </a:solidFill>
                <a:highlight>
                  <a:srgbClr val="FFFF00"/>
                </a:highlight>
                <a:sym typeface="Wingdings" panose="05000000000000000000" pitchFamily="2" charset="2"/>
              </a:rPr>
              <a:t>caching and </a:t>
            </a:r>
            <a:r>
              <a:rPr lang="en-US" sz="1400" dirty="0" err="1">
                <a:solidFill>
                  <a:srgbClr val="FF0000"/>
                </a:solidFill>
                <a:highlight>
                  <a:srgbClr val="FFFF00"/>
                </a:highlight>
                <a:sym typeface="Wingdings" panose="05000000000000000000" pitchFamily="2" charset="2"/>
              </a:rPr>
              <a:t>optmized</a:t>
            </a:r>
            <a:endParaRPr lang="en-US" sz="1400" dirty="0">
              <a:solidFill>
                <a:srgbClr val="FF0000"/>
              </a:solidFill>
              <a:highlight>
                <a:srgbClr val="FFFF00"/>
              </a:highlight>
            </a:endParaRPr>
          </a:p>
          <a:p>
            <a:pPr lvl="2"/>
            <a:r>
              <a:rPr lang="en-US" sz="1600" dirty="0"/>
              <a:t>JPA is a Java Standard for ORM persistency</a:t>
            </a:r>
          </a:p>
          <a:p>
            <a:pPr lvl="1"/>
            <a:r>
              <a:rPr lang="en-US" sz="1600" dirty="0"/>
              <a:t>3 ways to Hibernate</a:t>
            </a:r>
          </a:p>
          <a:p>
            <a:pPr lvl="2"/>
            <a:r>
              <a:rPr lang="en-US" sz="1600" dirty="0"/>
              <a:t>using xml mapping files</a:t>
            </a:r>
          </a:p>
          <a:p>
            <a:pPr lvl="2"/>
            <a:r>
              <a:rPr lang="en-US" sz="1600" dirty="0"/>
              <a:t>using annotations</a:t>
            </a:r>
          </a:p>
          <a:p>
            <a:pPr lvl="2"/>
            <a:r>
              <a:rPr lang="en-US" sz="1600" dirty="0"/>
              <a:t>JPA using annotations</a:t>
            </a:r>
          </a:p>
          <a:p>
            <a:endParaRPr lang="en-US" sz="2400" dirty="0"/>
          </a:p>
        </p:txBody>
      </p:sp>
    </p:spTree>
    <p:extLst>
      <p:ext uri="{BB962C8B-B14F-4D97-AF65-F5344CB8AC3E}">
        <p14:creationId xmlns:p14="http://schemas.microsoft.com/office/powerpoint/2010/main" val="350689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A65AD7-F4B9-9F66-2BB6-81BF18144D9A}"/>
              </a:ext>
            </a:extLst>
          </p:cNvPr>
          <p:cNvSpPr>
            <a:spLocks noGrp="1"/>
          </p:cNvSpPr>
          <p:nvPr>
            <p:ph idx="1"/>
          </p:nvPr>
        </p:nvSpPr>
        <p:spPr>
          <a:xfrm>
            <a:off x="128337" y="352926"/>
            <a:ext cx="11951367" cy="6272463"/>
          </a:xfrm>
        </p:spPr>
        <p:txBody>
          <a:bodyPr>
            <a:normAutofit/>
          </a:bodyPr>
          <a:lstStyle/>
          <a:p>
            <a:r>
              <a:rPr lang="en-US" dirty="0"/>
              <a:t>Special Attribute: id</a:t>
            </a:r>
          </a:p>
          <a:p>
            <a:pPr lvl="1"/>
            <a:r>
              <a:rPr lang="en-US" dirty="0"/>
              <a:t>Even if you did not call your identity column id, you can still refer to it in HQL as id* </a:t>
            </a:r>
          </a:p>
          <a:p>
            <a:pPr lvl="1"/>
            <a:r>
              <a:rPr lang="en-US" dirty="0"/>
              <a:t>Query query1 = </a:t>
            </a:r>
            <a:r>
              <a:rPr lang="en-US" dirty="0" err="1"/>
              <a:t>session.createQuery</a:t>
            </a:r>
            <a:r>
              <a:rPr lang="en-US" dirty="0"/>
              <a:t>("from Employee where </a:t>
            </a:r>
            <a:r>
              <a:rPr lang="en-US" dirty="0" err="1"/>
              <a:t>employeeId</a:t>
            </a:r>
            <a:r>
              <a:rPr lang="en-US" dirty="0"/>
              <a:t> = 1"); Employee e1 = (Employee)query1.uniqueResult(); </a:t>
            </a:r>
          </a:p>
          <a:p>
            <a:pPr lvl="1"/>
            <a:r>
              <a:rPr lang="en-US" dirty="0"/>
              <a:t>Query query2 = </a:t>
            </a:r>
            <a:r>
              <a:rPr lang="en-US" dirty="0" err="1"/>
              <a:t>session.createQuery</a:t>
            </a:r>
            <a:r>
              <a:rPr lang="en-US" dirty="0"/>
              <a:t>("from Employee where id = 1");</a:t>
            </a:r>
          </a:p>
          <a:p>
            <a:r>
              <a:rPr lang="en-US" dirty="0"/>
              <a:t>Special Attribute: class</a:t>
            </a:r>
          </a:p>
          <a:p>
            <a:pPr lvl="1"/>
            <a:r>
              <a:rPr lang="en-US" dirty="0"/>
              <a:t>allows you to check the class of an object</a:t>
            </a:r>
          </a:p>
          <a:p>
            <a:pPr lvl="1"/>
            <a:r>
              <a:rPr lang="en-US" dirty="0"/>
              <a:t>List accounts = </a:t>
            </a:r>
            <a:r>
              <a:rPr lang="en-US" dirty="0" err="1"/>
              <a:t>session.createQuery</a:t>
            </a:r>
            <a:r>
              <a:rPr lang="en-US" dirty="0"/>
              <a:t>("from Account act " + "where </a:t>
            </a:r>
            <a:r>
              <a:rPr lang="en-US" dirty="0" err="1"/>
              <a:t>act.class</a:t>
            </a:r>
            <a:r>
              <a:rPr lang="en-US" dirty="0"/>
              <a:t> &lt;&gt; </a:t>
            </a:r>
            <a:r>
              <a:rPr lang="en-US" dirty="0" err="1"/>
              <a:t>CheckingAccount</a:t>
            </a:r>
            <a:r>
              <a:rPr lang="en-US" dirty="0"/>
              <a:t> " + "and </a:t>
            </a:r>
            <a:r>
              <a:rPr lang="en-US" dirty="0" err="1"/>
              <a:t>act.owner.firstname</a:t>
            </a:r>
            <a:r>
              <a:rPr lang="en-US" dirty="0"/>
              <a:t> = 'Frank'").list();</a:t>
            </a:r>
          </a:p>
          <a:p>
            <a:r>
              <a:rPr lang="en-US" dirty="0">
                <a:highlight>
                  <a:srgbClr val="FFFF00"/>
                </a:highlight>
              </a:rPr>
              <a:t>Join</a:t>
            </a:r>
          </a:p>
          <a:p>
            <a:pPr lvl="1"/>
            <a:r>
              <a:rPr lang="en-US" dirty="0"/>
              <a:t>supports implicit and explicit joins</a:t>
            </a:r>
            <a:endParaRPr lang="en-US" dirty="0">
              <a:highlight>
                <a:srgbClr val="FFFF00"/>
              </a:highlight>
            </a:endParaRPr>
          </a:p>
          <a:p>
            <a:pPr lvl="2"/>
            <a:r>
              <a:rPr lang="en-US" dirty="0"/>
              <a:t>Explicit joins use the join keyword</a:t>
            </a:r>
            <a:endParaRPr lang="en-US" dirty="0">
              <a:highlight>
                <a:srgbClr val="FFFF00"/>
              </a:highlight>
            </a:endParaRPr>
          </a:p>
          <a:p>
            <a:pPr lvl="3"/>
            <a:r>
              <a:rPr lang="en-US" dirty="0"/>
              <a:t>"select p from Person p join </a:t>
            </a:r>
            <a:r>
              <a:rPr lang="en-US" dirty="0" err="1"/>
              <a:t>p.address</a:t>
            </a:r>
            <a:r>
              <a:rPr lang="en-US" dirty="0"/>
              <a:t> a where a.zip = :zip"); </a:t>
            </a:r>
            <a:endParaRPr lang="en-US" dirty="0">
              <a:highlight>
                <a:srgbClr val="FFFF00"/>
              </a:highlight>
            </a:endParaRPr>
          </a:p>
          <a:p>
            <a:pPr lvl="2"/>
            <a:r>
              <a:rPr lang="en-US" dirty="0"/>
              <a:t>Implicit join uses the dot notation</a:t>
            </a:r>
          </a:p>
          <a:p>
            <a:pPr lvl="3"/>
            <a:r>
              <a:rPr lang="en-US" dirty="0"/>
              <a:t>"from Person p where p.address.zip = :zip"</a:t>
            </a:r>
            <a:endParaRPr lang="en-US" dirty="0">
              <a:highlight>
                <a:srgbClr val="FFFF00"/>
              </a:highlight>
            </a:endParaRPr>
          </a:p>
        </p:txBody>
      </p:sp>
    </p:spTree>
    <p:extLst>
      <p:ext uri="{BB962C8B-B14F-4D97-AF65-F5344CB8AC3E}">
        <p14:creationId xmlns:p14="http://schemas.microsoft.com/office/powerpoint/2010/main" val="27976925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A65AD7-F4B9-9F66-2BB6-81BF18144D9A}"/>
              </a:ext>
            </a:extLst>
          </p:cNvPr>
          <p:cNvSpPr>
            <a:spLocks noGrp="1"/>
          </p:cNvSpPr>
          <p:nvPr>
            <p:ph idx="1"/>
          </p:nvPr>
        </p:nvSpPr>
        <p:spPr>
          <a:xfrm>
            <a:off x="128337" y="352926"/>
            <a:ext cx="11951367" cy="6272463"/>
          </a:xfrm>
        </p:spPr>
        <p:txBody>
          <a:bodyPr>
            <a:normAutofit/>
          </a:bodyPr>
          <a:lstStyle/>
          <a:p>
            <a:r>
              <a:rPr lang="en-US" dirty="0"/>
              <a:t>Inner Joins</a:t>
            </a:r>
          </a:p>
          <a:p>
            <a:pPr lvl="1"/>
            <a:r>
              <a:rPr lang="en-US" dirty="0"/>
              <a:t>Implicit joins are always inner joins</a:t>
            </a:r>
          </a:p>
          <a:p>
            <a:pPr lvl="1"/>
            <a:r>
              <a:rPr lang="en-US" dirty="0"/>
              <a:t>Just using join </a:t>
            </a:r>
            <a:r>
              <a:rPr lang="en-US" dirty="0" err="1"/>
              <a:t>keywoard</a:t>
            </a:r>
            <a:r>
              <a:rPr lang="en-US" dirty="0"/>
              <a:t> specifies inner joins</a:t>
            </a:r>
          </a:p>
          <a:p>
            <a:r>
              <a:rPr lang="en-US" dirty="0"/>
              <a:t>Outer joins</a:t>
            </a:r>
          </a:p>
          <a:p>
            <a:pPr lvl="1"/>
            <a:r>
              <a:rPr lang="en-US" dirty="0"/>
              <a:t>Allows one side to be null</a:t>
            </a:r>
          </a:p>
          <a:p>
            <a:pPr lvl="1"/>
            <a:r>
              <a:rPr lang="en-US" dirty="0"/>
              <a:t>"from Person p left outer join </a:t>
            </a:r>
            <a:r>
              <a:rPr lang="en-US" dirty="0" err="1"/>
              <a:t>p.address</a:t>
            </a:r>
            <a:r>
              <a:rPr lang="en-US" dirty="0"/>
              <a:t> a “</a:t>
            </a:r>
          </a:p>
          <a:p>
            <a:pPr lvl="1"/>
            <a:r>
              <a:rPr lang="en-US" dirty="0"/>
              <a:t>"from Person p right outer join </a:t>
            </a:r>
            <a:r>
              <a:rPr lang="en-US" dirty="0" err="1"/>
              <a:t>p.address</a:t>
            </a:r>
            <a:r>
              <a:rPr lang="en-US" dirty="0"/>
              <a:t> a “</a:t>
            </a:r>
          </a:p>
          <a:p>
            <a:r>
              <a:rPr lang="en-US" dirty="0"/>
              <a:t>Fetch Joins</a:t>
            </a:r>
          </a:p>
          <a:p>
            <a:pPr lvl="1"/>
            <a:r>
              <a:rPr lang="en-US" dirty="0"/>
              <a:t>ability to eagerly fetch collections</a:t>
            </a:r>
          </a:p>
          <a:p>
            <a:pPr lvl="1"/>
            <a:r>
              <a:rPr lang="en-US" dirty="0"/>
              <a:t>Done by outer joining the collection in the </a:t>
            </a:r>
            <a:r>
              <a:rPr lang="en-US" dirty="0" err="1"/>
              <a:t>sql</a:t>
            </a:r>
            <a:r>
              <a:rPr lang="en-US" dirty="0"/>
              <a:t> statement</a:t>
            </a:r>
          </a:p>
          <a:p>
            <a:pPr lvl="2"/>
            <a:r>
              <a:rPr lang="en-US" dirty="0"/>
              <a:t>Query query = </a:t>
            </a:r>
            <a:r>
              <a:rPr lang="en-US" dirty="0" err="1"/>
              <a:t>session.createQuery</a:t>
            </a:r>
            <a:r>
              <a:rPr lang="en-US" dirty="0"/>
              <a:t>("from Person p left join fetch </a:t>
            </a:r>
            <a:r>
              <a:rPr lang="en-US" dirty="0" err="1"/>
              <a:t>p.accounts</a:t>
            </a:r>
            <a:r>
              <a:rPr lang="en-US" dirty="0"/>
              <a:t> where p.id = 1"); </a:t>
            </a:r>
          </a:p>
          <a:p>
            <a:pPr lvl="2"/>
            <a:r>
              <a:rPr lang="en-US" dirty="0"/>
              <a:t>Person p = (Person)</a:t>
            </a:r>
            <a:r>
              <a:rPr lang="en-US" dirty="0" err="1"/>
              <a:t>query.uniqueResult</a:t>
            </a:r>
            <a:r>
              <a:rPr lang="en-US" dirty="0"/>
              <a:t>(); </a:t>
            </a:r>
          </a:p>
          <a:p>
            <a:pPr lvl="1"/>
            <a:r>
              <a:rPr lang="en-US" dirty="0"/>
              <a:t>Do not fetch more than one collection in parallel. Doing so will create a Cartesian product</a:t>
            </a:r>
          </a:p>
          <a:p>
            <a:pPr lvl="1"/>
            <a:r>
              <a:rPr lang="en-US" dirty="0">
                <a:solidFill>
                  <a:srgbClr val="FF0000"/>
                </a:solidFill>
              </a:rPr>
              <a:t>One cannot use pagination with eager fetching</a:t>
            </a:r>
          </a:p>
        </p:txBody>
      </p:sp>
    </p:spTree>
    <p:extLst>
      <p:ext uri="{BB962C8B-B14F-4D97-AF65-F5344CB8AC3E}">
        <p14:creationId xmlns:p14="http://schemas.microsoft.com/office/powerpoint/2010/main" val="38165161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A65AD7-F4B9-9F66-2BB6-81BF18144D9A}"/>
              </a:ext>
            </a:extLst>
          </p:cNvPr>
          <p:cNvSpPr>
            <a:spLocks noGrp="1"/>
          </p:cNvSpPr>
          <p:nvPr>
            <p:ph idx="1"/>
          </p:nvPr>
        </p:nvSpPr>
        <p:spPr>
          <a:xfrm>
            <a:off x="128337" y="352926"/>
            <a:ext cx="11951367" cy="6272463"/>
          </a:xfrm>
        </p:spPr>
        <p:txBody>
          <a:bodyPr>
            <a:normAutofit/>
          </a:bodyPr>
          <a:lstStyle/>
          <a:p>
            <a:r>
              <a:rPr lang="en-US" dirty="0"/>
              <a:t>Selecting</a:t>
            </a:r>
          </a:p>
          <a:p>
            <a:pPr lvl="1"/>
            <a:r>
              <a:rPr lang="en-US" dirty="0">
                <a:solidFill>
                  <a:srgbClr val="FF0000"/>
                </a:solidFill>
              </a:rPr>
              <a:t>Result can contain</a:t>
            </a:r>
          </a:p>
          <a:p>
            <a:pPr lvl="2"/>
            <a:r>
              <a:rPr lang="en-US" dirty="0">
                <a:solidFill>
                  <a:srgbClr val="FF0000"/>
                </a:solidFill>
              </a:rPr>
              <a:t>Entities</a:t>
            </a:r>
          </a:p>
          <a:p>
            <a:pPr lvl="2"/>
            <a:r>
              <a:rPr lang="en-US" dirty="0">
                <a:solidFill>
                  <a:srgbClr val="FF0000"/>
                </a:solidFill>
              </a:rPr>
              <a:t>Properties</a:t>
            </a:r>
          </a:p>
          <a:p>
            <a:pPr lvl="2"/>
            <a:r>
              <a:rPr lang="en-US" dirty="0">
                <a:solidFill>
                  <a:srgbClr val="FF0000"/>
                </a:solidFill>
              </a:rPr>
              <a:t>A mix of the two</a:t>
            </a:r>
          </a:p>
          <a:p>
            <a:pPr lvl="1"/>
            <a:r>
              <a:rPr lang="en-US" dirty="0">
                <a:solidFill>
                  <a:srgbClr val="FF0000"/>
                </a:solidFill>
              </a:rPr>
              <a:t>Select multiple items will result object[]</a:t>
            </a:r>
          </a:p>
          <a:p>
            <a:pPr lvl="1"/>
            <a:r>
              <a:rPr lang="en-US" dirty="0"/>
              <a:t>List&lt;</a:t>
            </a:r>
            <a:r>
              <a:rPr lang="en-US" dirty="0" err="1"/>
              <a:t>Objet</a:t>
            </a:r>
            <a:r>
              <a:rPr lang="en-US" dirty="0"/>
              <a:t>[]&gt; items = </a:t>
            </a:r>
            <a:r>
              <a:rPr lang="en-US" dirty="0" err="1"/>
              <a:t>query.list</a:t>
            </a:r>
            <a:r>
              <a:rPr lang="en-US" dirty="0"/>
              <a:t>();</a:t>
            </a:r>
          </a:p>
          <a:p>
            <a:r>
              <a:rPr lang="en-US" dirty="0">
                <a:solidFill>
                  <a:srgbClr val="FF0000"/>
                </a:solidFill>
              </a:rPr>
              <a:t>Select-List()</a:t>
            </a:r>
          </a:p>
          <a:p>
            <a:pPr lvl="1"/>
            <a:r>
              <a:rPr lang="en-US" dirty="0"/>
              <a:t>Query </a:t>
            </a:r>
            <a:r>
              <a:rPr lang="en-US" dirty="0" err="1"/>
              <a:t>query</a:t>
            </a:r>
            <a:r>
              <a:rPr lang="en-US" dirty="0"/>
              <a:t> = </a:t>
            </a:r>
            <a:r>
              <a:rPr lang="en-US" dirty="0" err="1"/>
              <a:t>session.createQuery</a:t>
            </a:r>
            <a:r>
              <a:rPr lang="en-US" dirty="0"/>
              <a:t>( "select new list(person, </a:t>
            </a:r>
            <a:r>
              <a:rPr lang="en-US" dirty="0" err="1"/>
              <a:t>pet.species</a:t>
            </a:r>
            <a:r>
              <a:rPr lang="en-US" dirty="0"/>
              <a:t>, </a:t>
            </a:r>
            <a:r>
              <a:rPr lang="en-US" dirty="0" err="1"/>
              <a:t>adr.city</a:t>
            </a:r>
            <a:r>
              <a:rPr lang="en-US" dirty="0"/>
              <a:t>) " + "from Pet </a:t>
            </a:r>
            <a:r>
              <a:rPr lang="en-US" dirty="0" err="1"/>
              <a:t>pet</a:t>
            </a:r>
            <a:r>
              <a:rPr lang="en-US" dirty="0"/>
              <a:t> join </a:t>
            </a:r>
            <a:r>
              <a:rPr lang="en-US" dirty="0" err="1"/>
              <a:t>pet.owner</a:t>
            </a:r>
            <a:r>
              <a:rPr lang="en-US" dirty="0"/>
              <a:t> person " + "join </a:t>
            </a:r>
            <a:r>
              <a:rPr lang="en-US" dirty="0" err="1"/>
              <a:t>person.address</a:t>
            </a:r>
            <a:r>
              <a:rPr lang="en-US" dirty="0"/>
              <a:t> </a:t>
            </a:r>
            <a:r>
              <a:rPr lang="en-US" dirty="0" err="1"/>
              <a:t>adr</a:t>
            </a:r>
            <a:r>
              <a:rPr lang="en-US" dirty="0"/>
              <a:t> "); </a:t>
            </a:r>
          </a:p>
          <a:p>
            <a:pPr lvl="1"/>
            <a:r>
              <a:rPr lang="en-US" dirty="0"/>
              <a:t>List&lt;List&lt;Object&gt;&gt; items=</a:t>
            </a:r>
            <a:r>
              <a:rPr lang="en-US" dirty="0" err="1"/>
              <a:t>query.list</a:t>
            </a:r>
            <a:r>
              <a:rPr lang="en-US" dirty="0"/>
              <a:t>();</a:t>
            </a:r>
          </a:p>
          <a:p>
            <a:r>
              <a:rPr lang="en-US" dirty="0">
                <a:solidFill>
                  <a:srgbClr val="FF0000"/>
                </a:solidFill>
              </a:rPr>
              <a:t>Aliases and Maps</a:t>
            </a:r>
          </a:p>
          <a:p>
            <a:pPr lvl="1"/>
            <a:r>
              <a:rPr lang="en-US" dirty="0"/>
              <a:t>Query </a:t>
            </a:r>
            <a:r>
              <a:rPr lang="en-US" dirty="0" err="1"/>
              <a:t>query</a:t>
            </a:r>
            <a:r>
              <a:rPr lang="en-US" dirty="0"/>
              <a:t> = </a:t>
            </a:r>
            <a:r>
              <a:rPr lang="en-US" dirty="0" err="1"/>
              <a:t>session.createQuery</a:t>
            </a:r>
            <a:r>
              <a:rPr lang="en-US" dirty="0"/>
              <a:t>( "select new map(p as person, sum(</a:t>
            </a:r>
            <a:r>
              <a:rPr lang="en-US" dirty="0" err="1"/>
              <a:t>a.balance</a:t>
            </a:r>
            <a:r>
              <a:rPr lang="en-US" dirty="0"/>
              <a:t>) as liquid) " + "from Person p join </a:t>
            </a:r>
            <a:r>
              <a:rPr lang="en-US" dirty="0" err="1"/>
              <a:t>p.accounts</a:t>
            </a:r>
            <a:r>
              <a:rPr lang="en-US" dirty="0"/>
              <a:t> a group by p.id "); </a:t>
            </a:r>
          </a:p>
          <a:p>
            <a:pPr lvl="1"/>
            <a:r>
              <a:rPr lang="en-US" dirty="0"/>
              <a:t>List&lt;Map&lt;</a:t>
            </a:r>
            <a:r>
              <a:rPr lang="en-US" dirty="0" err="1"/>
              <a:t>String,Object</a:t>
            </a:r>
            <a:r>
              <a:rPr lang="en-US" dirty="0"/>
              <a:t>&gt;&gt; items = </a:t>
            </a:r>
            <a:r>
              <a:rPr lang="en-US" dirty="0" err="1"/>
              <a:t>query.list</a:t>
            </a:r>
            <a:r>
              <a:rPr lang="en-US" dirty="0"/>
              <a:t>(); </a:t>
            </a:r>
            <a:endParaRPr lang="en-US" dirty="0">
              <a:solidFill>
                <a:srgbClr val="FF0000"/>
              </a:solidFill>
            </a:endParaRPr>
          </a:p>
        </p:txBody>
      </p:sp>
    </p:spTree>
    <p:extLst>
      <p:ext uri="{BB962C8B-B14F-4D97-AF65-F5344CB8AC3E}">
        <p14:creationId xmlns:p14="http://schemas.microsoft.com/office/powerpoint/2010/main" val="34503992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A65AD7-F4B9-9F66-2BB6-81BF18144D9A}"/>
              </a:ext>
            </a:extLst>
          </p:cNvPr>
          <p:cNvSpPr>
            <a:spLocks noGrp="1"/>
          </p:cNvSpPr>
          <p:nvPr>
            <p:ph idx="1"/>
          </p:nvPr>
        </p:nvSpPr>
        <p:spPr>
          <a:xfrm>
            <a:off x="128337" y="352926"/>
            <a:ext cx="11951367" cy="6272463"/>
          </a:xfrm>
        </p:spPr>
        <p:txBody>
          <a:bodyPr>
            <a:normAutofit/>
          </a:bodyPr>
          <a:lstStyle/>
          <a:p>
            <a:r>
              <a:rPr lang="en-US" dirty="0"/>
              <a:t>As New Object</a:t>
            </a:r>
          </a:p>
          <a:p>
            <a:pPr lvl="1"/>
            <a:r>
              <a:rPr lang="en-US" dirty="0"/>
              <a:t>Results can even be formatted as new objects, provided the required constructor exists</a:t>
            </a:r>
          </a:p>
          <a:p>
            <a:pPr lvl="2"/>
            <a:r>
              <a:rPr lang="en-US" dirty="0"/>
              <a:t> Mapped classes can use their simple class name </a:t>
            </a:r>
          </a:p>
          <a:p>
            <a:pPr lvl="2"/>
            <a:r>
              <a:rPr lang="en-US" dirty="0"/>
              <a:t>Unknown classes need Fully Qualified Domain Name</a:t>
            </a:r>
          </a:p>
          <a:p>
            <a:pPr lvl="2"/>
            <a:r>
              <a:rPr lang="en-US" dirty="0"/>
              <a:t>Query </a:t>
            </a:r>
            <a:r>
              <a:rPr lang="en-US" dirty="0" err="1"/>
              <a:t>query</a:t>
            </a:r>
            <a:r>
              <a:rPr lang="en-US" dirty="0"/>
              <a:t> = </a:t>
            </a:r>
            <a:r>
              <a:rPr lang="en-US" dirty="0" err="1"/>
              <a:t>session.createQuery</a:t>
            </a:r>
            <a:r>
              <a:rPr lang="en-US" dirty="0"/>
              <a:t>( "select new </a:t>
            </a:r>
            <a:r>
              <a:rPr lang="en-US" dirty="0" err="1">
                <a:highlight>
                  <a:srgbClr val="FFFF00"/>
                </a:highlight>
              </a:rPr>
              <a:t>entities.Home</a:t>
            </a:r>
            <a:r>
              <a:rPr lang="en-US" dirty="0"/>
              <a:t>(p, a) " + "from Person p " + "join </a:t>
            </a:r>
            <a:r>
              <a:rPr lang="en-US" dirty="0" err="1"/>
              <a:t>p.address</a:t>
            </a:r>
            <a:r>
              <a:rPr lang="en-US" dirty="0"/>
              <a:t> a "); </a:t>
            </a:r>
          </a:p>
          <a:p>
            <a:pPr lvl="2"/>
            <a:r>
              <a:rPr lang="en-US" dirty="0"/>
              <a:t>List&lt;</a:t>
            </a:r>
            <a:r>
              <a:rPr lang="en-US" dirty="0">
                <a:highlight>
                  <a:srgbClr val="FFFF00"/>
                </a:highlight>
              </a:rPr>
              <a:t>Home</a:t>
            </a:r>
            <a:r>
              <a:rPr lang="en-US" dirty="0"/>
              <a:t>&gt; homes = </a:t>
            </a:r>
            <a:r>
              <a:rPr lang="en-US" dirty="0" err="1"/>
              <a:t>query.list</a:t>
            </a:r>
            <a:r>
              <a:rPr lang="en-US" dirty="0"/>
              <a:t>(); </a:t>
            </a:r>
          </a:p>
          <a:p>
            <a:r>
              <a:rPr lang="en-US" dirty="0" err="1">
                <a:solidFill>
                  <a:srgbClr val="FF0000"/>
                </a:solidFill>
              </a:rPr>
              <a:t>Aggregrators</a:t>
            </a:r>
            <a:endParaRPr lang="en-US" dirty="0">
              <a:solidFill>
                <a:srgbClr val="FF0000"/>
              </a:solidFill>
            </a:endParaRPr>
          </a:p>
          <a:p>
            <a:pPr lvl="1"/>
            <a:r>
              <a:rPr lang="en-US" dirty="0"/>
              <a:t>Sum:</a:t>
            </a:r>
          </a:p>
          <a:p>
            <a:pPr lvl="2"/>
            <a:r>
              <a:rPr lang="en-US" dirty="0"/>
              <a:t>Query query = </a:t>
            </a:r>
            <a:r>
              <a:rPr lang="en-US" dirty="0" err="1"/>
              <a:t>session.createQuery</a:t>
            </a:r>
            <a:r>
              <a:rPr lang="en-US" dirty="0"/>
              <a:t>( "select new map(p as person, sum(</a:t>
            </a:r>
            <a:r>
              <a:rPr lang="en-US" dirty="0" err="1"/>
              <a:t>a.balance</a:t>
            </a:r>
            <a:r>
              <a:rPr lang="en-US" dirty="0"/>
              <a:t>) as liquid) " + "from Person p join </a:t>
            </a:r>
            <a:r>
              <a:rPr lang="en-US" dirty="0" err="1"/>
              <a:t>p.accounts</a:t>
            </a:r>
            <a:r>
              <a:rPr lang="en-US" dirty="0"/>
              <a:t> a group by p.id ");</a:t>
            </a:r>
          </a:p>
          <a:p>
            <a:pPr lvl="1"/>
            <a:r>
              <a:rPr lang="en-US" dirty="0">
                <a:solidFill>
                  <a:srgbClr val="FF0000"/>
                </a:solidFill>
              </a:rPr>
              <a:t>Group by</a:t>
            </a:r>
          </a:p>
          <a:p>
            <a:pPr lvl="2"/>
            <a:r>
              <a:rPr lang="en-US" dirty="0"/>
              <a:t>"select new map(p as person, sum(</a:t>
            </a:r>
            <a:r>
              <a:rPr lang="en-US" dirty="0" err="1"/>
              <a:t>a.balance</a:t>
            </a:r>
            <a:r>
              <a:rPr lang="en-US" dirty="0"/>
              <a:t>) as liquid) " + "from Person p join </a:t>
            </a:r>
            <a:r>
              <a:rPr lang="en-US" dirty="0" err="1"/>
              <a:t>p.accounts</a:t>
            </a:r>
            <a:r>
              <a:rPr lang="en-US" dirty="0"/>
              <a:t> a group by p.id ");</a:t>
            </a:r>
            <a:endParaRPr lang="en-US" dirty="0">
              <a:solidFill>
                <a:srgbClr val="FF0000"/>
              </a:solidFill>
            </a:endParaRPr>
          </a:p>
          <a:p>
            <a:pPr lvl="1"/>
            <a:r>
              <a:rPr lang="en-US" dirty="0">
                <a:solidFill>
                  <a:srgbClr val="FF0000"/>
                </a:solidFill>
              </a:rPr>
              <a:t>Having</a:t>
            </a:r>
          </a:p>
          <a:p>
            <a:pPr lvl="2"/>
            <a:r>
              <a:rPr lang="en-US" dirty="0"/>
              <a:t>Query </a:t>
            </a:r>
            <a:r>
              <a:rPr lang="en-US" dirty="0" err="1"/>
              <a:t>query</a:t>
            </a:r>
            <a:r>
              <a:rPr lang="en-US" dirty="0"/>
              <a:t> = </a:t>
            </a:r>
            <a:r>
              <a:rPr lang="en-US" dirty="0" err="1"/>
              <a:t>session.createQuery</a:t>
            </a:r>
            <a:r>
              <a:rPr lang="en-US" dirty="0"/>
              <a:t>( "select new map(p as person, sum(</a:t>
            </a:r>
            <a:r>
              <a:rPr lang="en-US" dirty="0" err="1"/>
              <a:t>a.balance</a:t>
            </a:r>
            <a:r>
              <a:rPr lang="en-US" dirty="0"/>
              <a:t>) as liquid) " + "from Person p join </a:t>
            </a:r>
            <a:r>
              <a:rPr lang="en-US" dirty="0" err="1"/>
              <a:t>p.accounts</a:t>
            </a:r>
            <a:r>
              <a:rPr lang="en-US" dirty="0"/>
              <a:t> a group by p.id " + "having sum(</a:t>
            </a:r>
            <a:r>
              <a:rPr lang="en-US" dirty="0" err="1"/>
              <a:t>a.balance</a:t>
            </a:r>
            <a:r>
              <a:rPr lang="en-US" dirty="0"/>
              <a:t>) &gt; 100 ");</a:t>
            </a:r>
            <a:endParaRPr lang="en-US" dirty="0">
              <a:solidFill>
                <a:srgbClr val="FF0000"/>
              </a:solidFill>
            </a:endParaRPr>
          </a:p>
        </p:txBody>
      </p:sp>
    </p:spTree>
    <p:extLst>
      <p:ext uri="{BB962C8B-B14F-4D97-AF65-F5344CB8AC3E}">
        <p14:creationId xmlns:p14="http://schemas.microsoft.com/office/powerpoint/2010/main" val="34732926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A65AD7-F4B9-9F66-2BB6-81BF18144D9A}"/>
              </a:ext>
            </a:extLst>
          </p:cNvPr>
          <p:cNvSpPr>
            <a:spLocks noGrp="1"/>
          </p:cNvSpPr>
          <p:nvPr>
            <p:ph idx="1"/>
          </p:nvPr>
        </p:nvSpPr>
        <p:spPr>
          <a:xfrm>
            <a:off x="128337" y="352926"/>
            <a:ext cx="11951367" cy="6272463"/>
          </a:xfrm>
        </p:spPr>
        <p:txBody>
          <a:bodyPr>
            <a:normAutofit/>
          </a:bodyPr>
          <a:lstStyle/>
          <a:p>
            <a:r>
              <a:rPr lang="en-US" dirty="0"/>
              <a:t>Bulk Update</a:t>
            </a:r>
          </a:p>
          <a:p>
            <a:pPr lvl="1"/>
            <a:r>
              <a:rPr lang="en-US" dirty="0"/>
              <a:t>Query query = </a:t>
            </a:r>
            <a:r>
              <a:rPr lang="en-US" dirty="0" err="1"/>
              <a:t>session.createQuery</a:t>
            </a:r>
            <a:r>
              <a:rPr lang="en-US" dirty="0"/>
              <a:t>("update Account set balance = balance - :fee"); </a:t>
            </a:r>
          </a:p>
          <a:p>
            <a:pPr lvl="1"/>
            <a:r>
              <a:rPr lang="en-US" dirty="0" err="1"/>
              <a:t>query.setParameter</a:t>
            </a:r>
            <a:r>
              <a:rPr lang="en-US" dirty="0"/>
              <a:t>("fee", 5.0); </a:t>
            </a:r>
          </a:p>
          <a:p>
            <a:pPr lvl="1"/>
            <a:r>
              <a:rPr lang="en-US" dirty="0"/>
              <a:t>int updated = </a:t>
            </a:r>
            <a:r>
              <a:rPr lang="en-US" dirty="0" err="1"/>
              <a:t>query.executeUpdate</a:t>
            </a:r>
            <a:r>
              <a:rPr lang="en-US" dirty="0"/>
              <a:t>(); </a:t>
            </a:r>
          </a:p>
          <a:p>
            <a:r>
              <a:rPr lang="en-US" dirty="0"/>
              <a:t>Bulk Delete</a:t>
            </a:r>
          </a:p>
          <a:p>
            <a:pPr lvl="1"/>
            <a:r>
              <a:rPr lang="en-US" dirty="0"/>
              <a:t>Query </a:t>
            </a:r>
            <a:r>
              <a:rPr lang="en-US" dirty="0" err="1"/>
              <a:t>query</a:t>
            </a:r>
            <a:r>
              <a:rPr lang="en-US" dirty="0"/>
              <a:t> = </a:t>
            </a:r>
            <a:r>
              <a:rPr lang="en-US" dirty="0" err="1"/>
              <a:t>session.createQuery</a:t>
            </a:r>
            <a:r>
              <a:rPr lang="en-US" dirty="0"/>
              <a:t>("delete Book where </a:t>
            </a:r>
            <a:r>
              <a:rPr lang="en-US" dirty="0" err="1"/>
              <a:t>publish_date</a:t>
            </a:r>
            <a:r>
              <a:rPr lang="en-US" dirty="0"/>
              <a:t> &lt; :date"); </a:t>
            </a:r>
          </a:p>
          <a:p>
            <a:pPr lvl="1"/>
            <a:r>
              <a:rPr lang="en-US" dirty="0" err="1"/>
              <a:t>query.setParameter</a:t>
            </a:r>
            <a:r>
              <a:rPr lang="en-US" dirty="0"/>
              <a:t>("date", </a:t>
            </a:r>
            <a:r>
              <a:rPr lang="en-US" dirty="0" err="1"/>
              <a:t>df.parse</a:t>
            </a:r>
            <a:r>
              <a:rPr lang="en-US" dirty="0"/>
              <a:t>("01/01/2002")); int deleted = </a:t>
            </a:r>
          </a:p>
          <a:p>
            <a:pPr lvl="1"/>
            <a:r>
              <a:rPr lang="en-US" dirty="0" err="1"/>
              <a:t>query.executeUpdate</a:t>
            </a:r>
            <a:r>
              <a:rPr lang="en-US" dirty="0"/>
              <a:t>(); </a:t>
            </a:r>
          </a:p>
          <a:p>
            <a:pPr lvl="1"/>
            <a:endParaRPr lang="en-US" dirty="0">
              <a:solidFill>
                <a:srgbClr val="FF0000"/>
              </a:solidFill>
            </a:endParaRPr>
          </a:p>
          <a:p>
            <a:pPr lvl="1"/>
            <a:endParaRPr lang="en-US" dirty="0">
              <a:solidFill>
                <a:srgbClr val="FF0000"/>
              </a:solidFill>
            </a:endParaRPr>
          </a:p>
          <a:p>
            <a:pPr lvl="1"/>
            <a:r>
              <a:rPr lang="en-US" dirty="0">
                <a:solidFill>
                  <a:srgbClr val="FF0000"/>
                </a:solidFill>
              </a:rPr>
              <a:t>Do not use </a:t>
            </a:r>
            <a:r>
              <a:rPr lang="en-US" dirty="0" err="1">
                <a:solidFill>
                  <a:srgbClr val="FF0000"/>
                </a:solidFill>
              </a:rPr>
              <a:t>hql</a:t>
            </a:r>
            <a:r>
              <a:rPr lang="en-US" dirty="0">
                <a:solidFill>
                  <a:srgbClr val="FF0000"/>
                </a:solidFill>
              </a:rPr>
              <a:t> like (“from person where name=”+name)</a:t>
            </a:r>
          </a:p>
          <a:p>
            <a:pPr lvl="1"/>
            <a:r>
              <a:rPr lang="en-US" dirty="0">
                <a:solidFill>
                  <a:srgbClr val="FF0000"/>
                </a:solidFill>
              </a:rPr>
              <a:t>Use parameter based like (“from person where name =:name”)</a:t>
            </a:r>
          </a:p>
        </p:txBody>
      </p:sp>
    </p:spTree>
    <p:extLst>
      <p:ext uri="{BB962C8B-B14F-4D97-AF65-F5344CB8AC3E}">
        <p14:creationId xmlns:p14="http://schemas.microsoft.com/office/powerpoint/2010/main" val="22338693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2B8D5-9995-AFE1-FB8B-F80020C217EB}"/>
              </a:ext>
            </a:extLst>
          </p:cNvPr>
          <p:cNvSpPr>
            <a:spLocks noGrp="1"/>
          </p:cNvSpPr>
          <p:nvPr>
            <p:ph type="title"/>
          </p:nvPr>
        </p:nvSpPr>
        <p:spPr/>
        <p:txBody>
          <a:bodyPr>
            <a:normAutofit/>
          </a:bodyPr>
          <a:lstStyle/>
          <a:p>
            <a:r>
              <a:rPr lang="en-US" sz="2800" dirty="0"/>
              <a:t>Hibernate Concurrency </a:t>
            </a:r>
            <a:r>
              <a:rPr lang="en-US" sz="2800" b="1" dirty="0">
                <a:highlight>
                  <a:srgbClr val="FF0000"/>
                </a:highlight>
              </a:rPr>
              <a:t>(Need to explain one of the isolation level)</a:t>
            </a:r>
          </a:p>
        </p:txBody>
      </p:sp>
      <p:sp>
        <p:nvSpPr>
          <p:cNvPr id="3" name="Content Placeholder 2">
            <a:extLst>
              <a:ext uri="{FF2B5EF4-FFF2-40B4-BE49-F238E27FC236}">
                <a16:creationId xmlns:a16="http://schemas.microsoft.com/office/drawing/2014/main" id="{F12615D4-B7A3-BEE1-B087-A34A08C28AD7}"/>
              </a:ext>
            </a:extLst>
          </p:cNvPr>
          <p:cNvSpPr>
            <a:spLocks noGrp="1"/>
          </p:cNvSpPr>
          <p:nvPr>
            <p:ph idx="1"/>
          </p:nvPr>
        </p:nvSpPr>
        <p:spPr>
          <a:xfrm>
            <a:off x="577516" y="1825625"/>
            <a:ext cx="11325726" cy="4667250"/>
          </a:xfrm>
        </p:spPr>
        <p:txBody>
          <a:bodyPr>
            <a:normAutofit fontScale="85000" lnSpcReduction="20000"/>
          </a:bodyPr>
          <a:lstStyle/>
          <a:p>
            <a:r>
              <a:rPr lang="en-US" dirty="0"/>
              <a:t>Transaction should be ACID</a:t>
            </a:r>
          </a:p>
          <a:p>
            <a:pPr lvl="1"/>
            <a:r>
              <a:rPr lang="en-US" dirty="0"/>
              <a:t>Atomic</a:t>
            </a:r>
          </a:p>
          <a:p>
            <a:pPr lvl="1"/>
            <a:r>
              <a:rPr lang="en-US" dirty="0"/>
              <a:t>Consistent</a:t>
            </a:r>
          </a:p>
          <a:p>
            <a:pPr lvl="1"/>
            <a:r>
              <a:rPr lang="en-US" dirty="0"/>
              <a:t>Isolated</a:t>
            </a:r>
          </a:p>
          <a:p>
            <a:pPr lvl="1"/>
            <a:r>
              <a:rPr lang="en-US" dirty="0"/>
              <a:t>Durable</a:t>
            </a:r>
          </a:p>
          <a:p>
            <a:r>
              <a:rPr lang="en-US" dirty="0"/>
              <a:t>Isolation Levels</a:t>
            </a:r>
          </a:p>
          <a:p>
            <a:pPr lvl="1"/>
            <a:r>
              <a:rPr lang="en-US" dirty="0"/>
              <a:t>Expensive to produce in a multi-user env</a:t>
            </a:r>
          </a:p>
          <a:p>
            <a:pPr lvl="1"/>
            <a:r>
              <a:rPr lang="en-US" dirty="0"/>
              <a:t>Increase DB speed</a:t>
            </a:r>
          </a:p>
          <a:p>
            <a:pPr lvl="1"/>
            <a:r>
              <a:rPr lang="en-US" dirty="0"/>
              <a:t>Four isolation levels are there</a:t>
            </a:r>
          </a:p>
          <a:p>
            <a:pPr lvl="2"/>
            <a:r>
              <a:rPr lang="en-US" dirty="0"/>
              <a:t>Read Uncommitted  </a:t>
            </a:r>
            <a:r>
              <a:rPr lang="en-US" dirty="0">
                <a:sym typeface="Wingdings" panose="05000000000000000000" pitchFamily="2" charset="2"/>
              </a:rPr>
              <a:t>Isolation level 1</a:t>
            </a:r>
            <a:endParaRPr lang="en-US" dirty="0"/>
          </a:p>
          <a:p>
            <a:pPr lvl="2"/>
            <a:r>
              <a:rPr lang="en-US" dirty="0"/>
              <a:t>Read Committed </a:t>
            </a:r>
            <a:r>
              <a:rPr lang="en-US" dirty="0">
                <a:sym typeface="Wingdings" panose="05000000000000000000" pitchFamily="2" charset="2"/>
              </a:rPr>
              <a:t> Isolation level 2</a:t>
            </a:r>
            <a:endParaRPr lang="en-US" dirty="0"/>
          </a:p>
          <a:p>
            <a:pPr lvl="2"/>
            <a:r>
              <a:rPr lang="en-US" dirty="0"/>
              <a:t>Repeatable Read </a:t>
            </a:r>
            <a:r>
              <a:rPr lang="en-US" dirty="0">
                <a:sym typeface="Wingdings" panose="05000000000000000000" pitchFamily="2" charset="2"/>
              </a:rPr>
              <a:t> Isolation level 4</a:t>
            </a:r>
            <a:endParaRPr lang="en-US" dirty="0"/>
          </a:p>
          <a:p>
            <a:pPr lvl="2"/>
            <a:r>
              <a:rPr lang="en-US" dirty="0"/>
              <a:t>Serializable </a:t>
            </a:r>
            <a:r>
              <a:rPr lang="en-US" dirty="0">
                <a:sym typeface="Wingdings" panose="05000000000000000000" pitchFamily="2" charset="2"/>
              </a:rPr>
              <a:t> Isolation level 8</a:t>
            </a:r>
            <a:endParaRPr lang="en-US" dirty="0"/>
          </a:p>
          <a:p>
            <a:pPr lvl="1"/>
            <a:r>
              <a:rPr lang="en-US" dirty="0"/>
              <a:t>Weaker, faster to Stronger, slower</a:t>
            </a:r>
          </a:p>
          <a:p>
            <a:pPr lvl="1"/>
            <a:r>
              <a:rPr lang="en-US" dirty="0"/>
              <a:t>Most DB default to Read Committed Isolation</a:t>
            </a:r>
          </a:p>
          <a:p>
            <a:pPr lvl="1"/>
            <a:r>
              <a:rPr lang="en-US" dirty="0"/>
              <a:t>Only Serializable fully isolates a transaction from concurrency issues</a:t>
            </a:r>
          </a:p>
        </p:txBody>
      </p:sp>
    </p:spTree>
    <p:extLst>
      <p:ext uri="{BB962C8B-B14F-4D97-AF65-F5344CB8AC3E}">
        <p14:creationId xmlns:p14="http://schemas.microsoft.com/office/powerpoint/2010/main" val="1384590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2615D4-B7A3-BEE1-B087-A34A08C28AD7}"/>
              </a:ext>
            </a:extLst>
          </p:cNvPr>
          <p:cNvSpPr>
            <a:spLocks noGrp="1"/>
          </p:cNvSpPr>
          <p:nvPr>
            <p:ph idx="1"/>
          </p:nvPr>
        </p:nvSpPr>
        <p:spPr>
          <a:xfrm>
            <a:off x="224589" y="240632"/>
            <a:ext cx="11678653" cy="6252243"/>
          </a:xfrm>
        </p:spPr>
        <p:txBody>
          <a:bodyPr>
            <a:normAutofit fontScale="92500" lnSpcReduction="10000"/>
          </a:bodyPr>
          <a:lstStyle/>
          <a:p>
            <a:r>
              <a:rPr lang="en-US" dirty="0"/>
              <a:t>You can raise the default isolation to a higher level to avoid</a:t>
            </a:r>
          </a:p>
          <a:p>
            <a:pPr lvl="1"/>
            <a:r>
              <a:rPr lang="en-US" dirty="0"/>
              <a:t>Everything will be Slower and less scalable</a:t>
            </a:r>
          </a:p>
          <a:p>
            <a:pPr lvl="1"/>
            <a:r>
              <a:rPr lang="en-US" dirty="0"/>
              <a:t>Even for transactions that don’t need it</a:t>
            </a:r>
          </a:p>
          <a:p>
            <a:pPr lvl="1"/>
            <a:r>
              <a:rPr lang="en-US" dirty="0"/>
              <a:t>Recommend using </a:t>
            </a:r>
            <a:r>
              <a:rPr lang="en-US" dirty="0">
                <a:highlight>
                  <a:srgbClr val="FFFF00"/>
                </a:highlight>
              </a:rPr>
              <a:t>optimistic concurrency instead</a:t>
            </a:r>
          </a:p>
          <a:p>
            <a:r>
              <a:rPr lang="en-US" dirty="0">
                <a:highlight>
                  <a:srgbClr val="FF0000"/>
                </a:highlight>
              </a:rPr>
              <a:t>Optimistic concurrency assumes that lost update conflict generally don’t occur import from interview point of view</a:t>
            </a:r>
          </a:p>
          <a:p>
            <a:pPr lvl="1"/>
            <a:r>
              <a:rPr lang="en-US" dirty="0">
                <a:highlight>
                  <a:srgbClr val="FF0000"/>
                </a:highlight>
              </a:rPr>
              <a:t>But keeps version# so that it knows when they do</a:t>
            </a:r>
          </a:p>
          <a:p>
            <a:pPr lvl="1"/>
            <a:r>
              <a:rPr lang="en-US" dirty="0">
                <a:highlight>
                  <a:srgbClr val="FF0000"/>
                </a:highlight>
              </a:rPr>
              <a:t>Users read committed transaction level</a:t>
            </a:r>
          </a:p>
          <a:p>
            <a:pPr lvl="1"/>
            <a:r>
              <a:rPr lang="en-US" dirty="0">
                <a:highlight>
                  <a:srgbClr val="FF0000"/>
                </a:highlight>
              </a:rPr>
              <a:t>Guarantees best performance and scalability</a:t>
            </a:r>
          </a:p>
          <a:p>
            <a:pPr lvl="1"/>
            <a:r>
              <a:rPr lang="en-US" dirty="0">
                <a:highlight>
                  <a:srgbClr val="FF0000"/>
                </a:highlight>
              </a:rPr>
              <a:t>The default way to deal with concurrency</a:t>
            </a:r>
          </a:p>
          <a:p>
            <a:r>
              <a:rPr lang="en-US" dirty="0">
                <a:highlight>
                  <a:srgbClr val="FFFF00"/>
                </a:highlight>
              </a:rPr>
              <a:t>First Commit wins instead of Last Commit wins</a:t>
            </a:r>
          </a:p>
          <a:p>
            <a:r>
              <a:rPr lang="en-US" dirty="0"/>
              <a:t>Last commit wins (lost update)</a:t>
            </a:r>
          </a:p>
          <a:p>
            <a:r>
              <a:rPr lang="en-US" dirty="0"/>
              <a:t>First commit wins (versioning)</a:t>
            </a:r>
          </a:p>
          <a:p>
            <a:pPr lvl="1"/>
            <a:r>
              <a:rPr lang="en-US" dirty="0"/>
              <a:t>Optimistic concurrency uses an additional version column to tracks updates</a:t>
            </a:r>
          </a:p>
          <a:p>
            <a:pPr lvl="1"/>
            <a:r>
              <a:rPr lang="en-US" dirty="0">
                <a:highlight>
                  <a:srgbClr val="FFFF00"/>
                </a:highlight>
              </a:rPr>
              <a:t>When a version conflict occurs Hibernate throws a </a:t>
            </a:r>
            <a:r>
              <a:rPr lang="en-US" dirty="0" err="1">
                <a:highlight>
                  <a:srgbClr val="FF0000"/>
                </a:highlight>
              </a:rPr>
              <a:t>StaleObjectStateException</a:t>
            </a:r>
            <a:endParaRPr lang="en-US" dirty="0">
              <a:highlight>
                <a:srgbClr val="FF0000"/>
              </a:highlight>
            </a:endParaRPr>
          </a:p>
          <a:p>
            <a:pPr lvl="2"/>
            <a:r>
              <a:rPr lang="en-US" dirty="0">
                <a:highlight>
                  <a:srgbClr val="FFFF00"/>
                </a:highlight>
              </a:rPr>
              <a:t>This exception allows user to notify the user about the conflict</a:t>
            </a:r>
          </a:p>
          <a:p>
            <a:pPr lvl="2"/>
            <a:r>
              <a:rPr lang="en-US" dirty="0">
                <a:highlight>
                  <a:srgbClr val="FFFF00"/>
                </a:highlight>
              </a:rPr>
              <a:t>User can then reload the data and apply for update against the latest data</a:t>
            </a:r>
          </a:p>
          <a:p>
            <a:pPr lvl="1"/>
            <a:endParaRPr lang="en-US" dirty="0"/>
          </a:p>
        </p:txBody>
      </p:sp>
    </p:spTree>
    <p:extLst>
      <p:ext uri="{BB962C8B-B14F-4D97-AF65-F5344CB8AC3E}">
        <p14:creationId xmlns:p14="http://schemas.microsoft.com/office/powerpoint/2010/main" val="22469764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2615D4-B7A3-BEE1-B087-A34A08C28AD7}"/>
              </a:ext>
            </a:extLst>
          </p:cNvPr>
          <p:cNvSpPr>
            <a:spLocks noGrp="1"/>
          </p:cNvSpPr>
          <p:nvPr>
            <p:ph idx="1"/>
          </p:nvPr>
        </p:nvSpPr>
        <p:spPr>
          <a:xfrm>
            <a:off x="224589" y="240632"/>
            <a:ext cx="11678653" cy="6252243"/>
          </a:xfrm>
        </p:spPr>
        <p:txBody>
          <a:bodyPr>
            <a:normAutofit lnSpcReduction="10000"/>
          </a:bodyPr>
          <a:lstStyle/>
          <a:p>
            <a:r>
              <a:rPr lang="en-US" dirty="0"/>
              <a:t>Merging Conflicts</a:t>
            </a:r>
          </a:p>
          <a:p>
            <a:pPr lvl="1"/>
            <a:r>
              <a:rPr lang="en-US" dirty="0"/>
              <a:t>Or, you can create a conflict merging page</a:t>
            </a:r>
          </a:p>
          <a:p>
            <a:pPr lvl="2"/>
            <a:r>
              <a:rPr lang="en-US" dirty="0"/>
              <a:t>Showing updates the other transaction made</a:t>
            </a:r>
          </a:p>
          <a:p>
            <a:pPr lvl="2"/>
            <a:r>
              <a:rPr lang="en-US" dirty="0"/>
              <a:t>Showing updates the user wanted to make</a:t>
            </a:r>
          </a:p>
          <a:p>
            <a:pPr lvl="2"/>
            <a:r>
              <a:rPr lang="en-US" dirty="0"/>
              <a:t>Allowing the user to easily merge any differences</a:t>
            </a:r>
          </a:p>
          <a:p>
            <a:r>
              <a:rPr lang="en-US" dirty="0"/>
              <a:t>Version Column</a:t>
            </a:r>
          </a:p>
          <a:p>
            <a:pPr lvl="1"/>
            <a:r>
              <a:rPr lang="en-US" dirty="0"/>
              <a:t>By using additional version control</a:t>
            </a:r>
          </a:p>
          <a:p>
            <a:pPr lvl="1"/>
            <a:r>
              <a:rPr lang="en-US" dirty="0"/>
              <a:t>Should have no semantic value in the table</a:t>
            </a:r>
          </a:p>
          <a:p>
            <a:pPr lvl="1"/>
            <a:r>
              <a:rPr lang="en-US" dirty="0"/>
              <a:t>Should be updated by all applications using the </a:t>
            </a:r>
            <a:r>
              <a:rPr lang="en-US" dirty="0" err="1"/>
              <a:t>db</a:t>
            </a:r>
            <a:endParaRPr lang="en-US" dirty="0"/>
          </a:p>
          <a:p>
            <a:r>
              <a:rPr lang="en-US" dirty="0"/>
              <a:t>Timestamp column</a:t>
            </a:r>
          </a:p>
          <a:p>
            <a:pPr lvl="1"/>
            <a:r>
              <a:rPr lang="en-US" dirty="0">
                <a:solidFill>
                  <a:srgbClr val="FF0000"/>
                </a:solidFill>
                <a:highlight>
                  <a:srgbClr val="FFFF00"/>
                </a:highlight>
              </a:rPr>
              <a:t>Are considered less secure</a:t>
            </a:r>
          </a:p>
          <a:p>
            <a:pPr lvl="1"/>
            <a:r>
              <a:rPr lang="en-US" dirty="0">
                <a:solidFill>
                  <a:srgbClr val="FF0000"/>
                </a:solidFill>
                <a:highlight>
                  <a:srgbClr val="FFFF00"/>
                </a:highlight>
              </a:rPr>
              <a:t>May fit the business logic better</a:t>
            </a:r>
          </a:p>
          <a:p>
            <a:pPr lvl="1"/>
            <a:r>
              <a:rPr lang="en-US" dirty="0">
                <a:solidFill>
                  <a:srgbClr val="FF0000"/>
                </a:solidFill>
                <a:highlight>
                  <a:srgbClr val="FFFF00"/>
                </a:highlight>
              </a:rPr>
              <a:t>Class may already have a timestamp column</a:t>
            </a:r>
          </a:p>
          <a:p>
            <a:r>
              <a:rPr lang="en-US" dirty="0"/>
              <a:t>Without a column</a:t>
            </a:r>
          </a:p>
          <a:p>
            <a:pPr lvl="1"/>
            <a:r>
              <a:rPr lang="en-US" dirty="0"/>
              <a:t>Checks if all the object attributes are still the same</a:t>
            </a:r>
          </a:p>
          <a:p>
            <a:pPr lvl="1"/>
            <a:r>
              <a:rPr lang="en-US" dirty="0"/>
              <a:t>Does not work for detach objects</a:t>
            </a:r>
          </a:p>
          <a:p>
            <a:pPr lvl="2"/>
            <a:endParaRPr lang="en-US" dirty="0"/>
          </a:p>
        </p:txBody>
      </p:sp>
    </p:spTree>
    <p:extLst>
      <p:ext uri="{BB962C8B-B14F-4D97-AF65-F5344CB8AC3E}">
        <p14:creationId xmlns:p14="http://schemas.microsoft.com/office/powerpoint/2010/main" val="7529555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2615D4-B7A3-BEE1-B087-A34A08C28AD7}"/>
              </a:ext>
            </a:extLst>
          </p:cNvPr>
          <p:cNvSpPr>
            <a:spLocks noGrp="1"/>
          </p:cNvSpPr>
          <p:nvPr>
            <p:ph idx="1"/>
          </p:nvPr>
        </p:nvSpPr>
        <p:spPr>
          <a:xfrm>
            <a:off x="224589" y="240632"/>
            <a:ext cx="11678653" cy="6252243"/>
          </a:xfrm>
        </p:spPr>
        <p:txBody>
          <a:bodyPr>
            <a:normAutofit/>
          </a:bodyPr>
          <a:lstStyle/>
          <a:p>
            <a:r>
              <a:rPr lang="en-US" dirty="0"/>
              <a:t>Application Transactions</a:t>
            </a:r>
          </a:p>
          <a:p>
            <a:pPr lvl="1"/>
            <a:r>
              <a:rPr lang="en-US" dirty="0"/>
              <a:t>Are longer running conversations and can be seen as</a:t>
            </a:r>
          </a:p>
          <a:p>
            <a:pPr lvl="2"/>
            <a:r>
              <a:rPr lang="en-US" dirty="0">
                <a:solidFill>
                  <a:srgbClr val="FF0000"/>
                </a:solidFill>
              </a:rPr>
              <a:t>A unit of work from user perspective</a:t>
            </a:r>
          </a:p>
          <a:p>
            <a:pPr lvl="2"/>
            <a:r>
              <a:rPr lang="en-US" dirty="0">
                <a:solidFill>
                  <a:srgbClr val="FF0000"/>
                </a:solidFill>
              </a:rPr>
              <a:t>Spanning two or more sessions</a:t>
            </a:r>
          </a:p>
          <a:p>
            <a:pPr lvl="1"/>
            <a:r>
              <a:rPr lang="en-US" dirty="0"/>
              <a:t>Expects these units to be</a:t>
            </a:r>
          </a:p>
          <a:p>
            <a:pPr lvl="2"/>
            <a:r>
              <a:rPr lang="en-US" dirty="0"/>
              <a:t>ACID</a:t>
            </a:r>
          </a:p>
          <a:p>
            <a:pPr lvl="2"/>
            <a:r>
              <a:rPr lang="en-US" dirty="0"/>
              <a:t>Submitting data after each screen would not allow us to roll back the entire unit of work (atomic)</a:t>
            </a:r>
          </a:p>
          <a:p>
            <a:pPr lvl="2"/>
            <a:r>
              <a:rPr lang="en-US" dirty="0"/>
              <a:t>Nor should use a single DB transaction across multiple screens</a:t>
            </a:r>
          </a:p>
          <a:p>
            <a:r>
              <a:rPr lang="en-US" dirty="0"/>
              <a:t>Detached Objects</a:t>
            </a:r>
          </a:p>
          <a:p>
            <a:pPr lvl="1"/>
            <a:r>
              <a:rPr lang="en-US" dirty="0"/>
              <a:t>Easiest way to manage application transaction in combination with optimistic concurrency</a:t>
            </a:r>
          </a:p>
          <a:p>
            <a:pPr lvl="1"/>
            <a:r>
              <a:rPr lang="en-US" dirty="0"/>
              <a:t>Changes are kept in the detached objects</a:t>
            </a:r>
          </a:p>
          <a:p>
            <a:pPr lvl="2"/>
            <a:r>
              <a:rPr lang="en-US" dirty="0"/>
              <a:t>These are not re-attached until the last operation</a:t>
            </a:r>
          </a:p>
          <a:p>
            <a:pPr lvl="2"/>
            <a:r>
              <a:rPr lang="en-US" dirty="0"/>
              <a:t>Objects are re-attached and all changes are committed within a single DB transaction</a:t>
            </a:r>
          </a:p>
          <a:p>
            <a:pPr lvl="2"/>
            <a:r>
              <a:rPr lang="en-US" dirty="0">
                <a:solidFill>
                  <a:srgbClr val="FF0000"/>
                </a:solidFill>
              </a:rPr>
              <a:t>Optimistic concurrency throws an exception if isolation failed while the objects were detached</a:t>
            </a:r>
          </a:p>
        </p:txBody>
      </p:sp>
    </p:spTree>
    <p:extLst>
      <p:ext uri="{BB962C8B-B14F-4D97-AF65-F5344CB8AC3E}">
        <p14:creationId xmlns:p14="http://schemas.microsoft.com/office/powerpoint/2010/main" val="23878112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2615D4-B7A3-BEE1-B087-A34A08C28AD7}"/>
              </a:ext>
            </a:extLst>
          </p:cNvPr>
          <p:cNvSpPr>
            <a:spLocks noGrp="1"/>
          </p:cNvSpPr>
          <p:nvPr>
            <p:ph idx="1"/>
          </p:nvPr>
        </p:nvSpPr>
        <p:spPr>
          <a:xfrm>
            <a:off x="224589" y="240632"/>
            <a:ext cx="11678653" cy="6252243"/>
          </a:xfrm>
        </p:spPr>
        <p:txBody>
          <a:bodyPr>
            <a:normAutofit fontScale="92500" lnSpcReduction="20000"/>
          </a:bodyPr>
          <a:lstStyle/>
          <a:p>
            <a:r>
              <a:rPr lang="en-US" dirty="0"/>
              <a:t>Pessimistic locking (</a:t>
            </a:r>
            <a:r>
              <a:rPr lang="en-US" sz="1900" dirty="0">
                <a:solidFill>
                  <a:srgbClr val="FF0000"/>
                </a:solidFill>
              </a:rPr>
              <a:t>Explicit locking that is </a:t>
            </a:r>
            <a:r>
              <a:rPr lang="en-US" sz="1900" dirty="0" err="1">
                <a:solidFill>
                  <a:srgbClr val="FF0000"/>
                </a:solidFill>
              </a:rPr>
              <a:t>session.lock</a:t>
            </a:r>
            <a:r>
              <a:rPr lang="en-US" sz="1900" dirty="0">
                <a:solidFill>
                  <a:srgbClr val="FF0000"/>
                </a:solidFill>
              </a:rPr>
              <a:t> maintained at DB level and released after </a:t>
            </a:r>
            <a:r>
              <a:rPr lang="en-US" sz="1900" dirty="0" err="1">
                <a:solidFill>
                  <a:srgbClr val="FF0000"/>
                </a:solidFill>
              </a:rPr>
              <a:t>session.commit</a:t>
            </a:r>
            <a:r>
              <a:rPr lang="en-US" dirty="0"/>
              <a:t>)</a:t>
            </a:r>
          </a:p>
          <a:p>
            <a:pPr lvl="1"/>
            <a:r>
              <a:rPr lang="en-US" dirty="0"/>
              <a:t>In certain cases optimistic concurrency might not be enough</a:t>
            </a:r>
          </a:p>
          <a:p>
            <a:pPr lvl="2"/>
            <a:r>
              <a:rPr lang="en-US" dirty="0"/>
              <a:t>Stricter isolation might be required to prevent the unrepeatable read problem</a:t>
            </a:r>
          </a:p>
          <a:p>
            <a:pPr lvl="2"/>
            <a:r>
              <a:rPr lang="en-US" dirty="0"/>
              <a:t>Hibernate can request explicit database level locks to provide increased isolation</a:t>
            </a:r>
          </a:p>
          <a:p>
            <a:pPr lvl="2"/>
            <a:r>
              <a:rPr lang="en-US" dirty="0"/>
              <a:t>These locks will be released on commit</a:t>
            </a:r>
          </a:p>
          <a:p>
            <a:pPr lvl="3"/>
            <a:r>
              <a:rPr lang="en-US" dirty="0"/>
              <a:t>Customer </a:t>
            </a:r>
            <a:r>
              <a:rPr lang="en-US" dirty="0" err="1"/>
              <a:t>cust</a:t>
            </a:r>
            <a:r>
              <a:rPr lang="en-US" dirty="0"/>
              <a:t> = (Customer)</a:t>
            </a:r>
            <a:r>
              <a:rPr lang="en-US" dirty="0" err="1"/>
              <a:t>session.get</a:t>
            </a:r>
            <a:r>
              <a:rPr lang="en-US" dirty="0"/>
              <a:t>(</a:t>
            </a:r>
            <a:r>
              <a:rPr lang="en-US" dirty="0" err="1"/>
              <a:t>Customer.class</a:t>
            </a:r>
            <a:r>
              <a:rPr lang="en-US" dirty="0"/>
              <a:t>, 1); </a:t>
            </a:r>
          </a:p>
          <a:p>
            <a:pPr lvl="3"/>
            <a:r>
              <a:rPr lang="en-US" dirty="0" err="1">
                <a:solidFill>
                  <a:srgbClr val="FF0000"/>
                </a:solidFill>
              </a:rPr>
              <a:t>session.lock</a:t>
            </a:r>
            <a:r>
              <a:rPr lang="en-US" dirty="0">
                <a:solidFill>
                  <a:srgbClr val="FF0000"/>
                </a:solidFill>
              </a:rPr>
              <a:t>(</a:t>
            </a:r>
            <a:r>
              <a:rPr lang="en-US" dirty="0" err="1">
                <a:solidFill>
                  <a:srgbClr val="FF0000"/>
                </a:solidFill>
              </a:rPr>
              <a:t>cust</a:t>
            </a:r>
            <a:r>
              <a:rPr lang="en-US" dirty="0">
                <a:solidFill>
                  <a:srgbClr val="FF0000"/>
                </a:solidFill>
              </a:rPr>
              <a:t>, </a:t>
            </a:r>
            <a:r>
              <a:rPr lang="en-US" dirty="0" err="1">
                <a:solidFill>
                  <a:srgbClr val="FF0000"/>
                </a:solidFill>
              </a:rPr>
              <a:t>LockMode.UPGRADE</a:t>
            </a:r>
            <a:r>
              <a:rPr lang="en-US" dirty="0">
                <a:solidFill>
                  <a:srgbClr val="FF0000"/>
                </a:solidFill>
              </a:rPr>
              <a:t>);</a:t>
            </a:r>
            <a:r>
              <a:rPr lang="en-US" dirty="0"/>
              <a:t> </a:t>
            </a:r>
          </a:p>
          <a:p>
            <a:pPr lvl="3"/>
            <a:r>
              <a:rPr lang="en-US" dirty="0"/>
              <a:t>OR </a:t>
            </a:r>
            <a:r>
              <a:rPr lang="en-US" dirty="0">
                <a:sym typeface="Wingdings" panose="05000000000000000000" pitchFamily="2" charset="2"/>
              </a:rPr>
              <a:t>Get and lock  in one</a:t>
            </a:r>
            <a:endParaRPr lang="en-US" dirty="0"/>
          </a:p>
          <a:p>
            <a:pPr lvl="3"/>
            <a:r>
              <a:rPr lang="en-US" dirty="0"/>
              <a:t>Customer </a:t>
            </a:r>
            <a:r>
              <a:rPr lang="en-US" dirty="0" err="1"/>
              <a:t>cust</a:t>
            </a:r>
            <a:r>
              <a:rPr lang="en-US" dirty="0"/>
              <a:t> = (Customer)</a:t>
            </a:r>
            <a:r>
              <a:rPr lang="en-US" dirty="0" err="1"/>
              <a:t>session.get</a:t>
            </a:r>
            <a:r>
              <a:rPr lang="en-US" dirty="0"/>
              <a:t>(</a:t>
            </a:r>
            <a:r>
              <a:rPr lang="en-US" dirty="0" err="1"/>
              <a:t>Customer.class</a:t>
            </a:r>
            <a:r>
              <a:rPr lang="en-US" dirty="0"/>
              <a:t>, 1, </a:t>
            </a:r>
            <a:r>
              <a:rPr lang="en-US" dirty="0" err="1"/>
              <a:t>LockMode.UPGRADE</a:t>
            </a:r>
            <a:r>
              <a:rPr lang="en-US" dirty="0"/>
              <a:t>);</a:t>
            </a:r>
          </a:p>
          <a:p>
            <a:pPr lvl="3"/>
            <a:endParaRPr lang="en-US" dirty="0"/>
          </a:p>
          <a:p>
            <a:r>
              <a:rPr lang="en-US" dirty="0"/>
              <a:t>Transaction requirement</a:t>
            </a:r>
          </a:p>
          <a:p>
            <a:pPr lvl="1"/>
            <a:r>
              <a:rPr lang="en-US" sz="1900" dirty="0"/>
              <a:t>Most database default to auto-commit mode</a:t>
            </a:r>
          </a:p>
          <a:p>
            <a:pPr lvl="2"/>
            <a:r>
              <a:rPr lang="en-US" sz="1700" dirty="0"/>
              <a:t>Wraps a transaction around each </a:t>
            </a:r>
            <a:r>
              <a:rPr lang="en-US" sz="1700" dirty="0" err="1"/>
              <a:t>sql</a:t>
            </a:r>
            <a:r>
              <a:rPr lang="en-US" sz="1700" dirty="0"/>
              <a:t> statement</a:t>
            </a:r>
          </a:p>
          <a:p>
            <a:pPr lvl="1"/>
            <a:r>
              <a:rPr lang="en-US" sz="1900" dirty="0">
                <a:highlight>
                  <a:srgbClr val="FFFF00"/>
                </a:highlight>
              </a:rPr>
              <a:t>Auto-commit is good for SQL console but bad for application</a:t>
            </a:r>
          </a:p>
          <a:p>
            <a:pPr lvl="1"/>
            <a:r>
              <a:rPr lang="en-US" sz="1900" dirty="0">
                <a:highlight>
                  <a:srgbClr val="FFFF00"/>
                </a:highlight>
              </a:rPr>
              <a:t>Console</a:t>
            </a:r>
          </a:p>
          <a:p>
            <a:pPr lvl="2"/>
            <a:r>
              <a:rPr lang="en-US" sz="1700" dirty="0">
                <a:highlight>
                  <a:srgbClr val="FFFF00"/>
                </a:highlight>
              </a:rPr>
              <a:t>Work is often </a:t>
            </a:r>
            <a:r>
              <a:rPr lang="en-US" sz="1700" dirty="0" err="1">
                <a:highlight>
                  <a:srgbClr val="FFFF00"/>
                </a:highlight>
              </a:rPr>
              <a:t>adhoc</a:t>
            </a:r>
            <a:endParaRPr lang="en-US" sz="1700" dirty="0">
              <a:highlight>
                <a:srgbClr val="FFFF00"/>
              </a:highlight>
            </a:endParaRPr>
          </a:p>
          <a:p>
            <a:pPr lvl="2"/>
            <a:r>
              <a:rPr lang="en-US" sz="1700" dirty="0">
                <a:highlight>
                  <a:srgbClr val="FFFF00"/>
                </a:highlight>
              </a:rPr>
              <a:t>Having to add begin/commit is an additional work</a:t>
            </a:r>
          </a:p>
          <a:p>
            <a:pPr lvl="1"/>
            <a:r>
              <a:rPr lang="en-US" sz="1900" dirty="0">
                <a:highlight>
                  <a:srgbClr val="FFFF00"/>
                </a:highlight>
              </a:rPr>
              <a:t>Application</a:t>
            </a:r>
          </a:p>
          <a:p>
            <a:pPr lvl="2"/>
            <a:r>
              <a:rPr lang="en-US" sz="1700" dirty="0">
                <a:highlight>
                  <a:srgbClr val="FFFF00"/>
                </a:highlight>
              </a:rPr>
              <a:t>More transaction means more overhead</a:t>
            </a:r>
          </a:p>
          <a:p>
            <a:pPr lvl="2"/>
            <a:r>
              <a:rPr lang="en-US" sz="1700" dirty="0">
                <a:highlight>
                  <a:srgbClr val="FFFF00"/>
                </a:highlight>
              </a:rPr>
              <a:t>Reduce isolation with transaction boundaries</a:t>
            </a:r>
          </a:p>
          <a:p>
            <a:pPr lvl="1"/>
            <a:r>
              <a:rPr lang="en-US" sz="1900" dirty="0">
                <a:solidFill>
                  <a:srgbClr val="FF0000"/>
                </a:solidFill>
                <a:highlight>
                  <a:srgbClr val="FFFF00"/>
                </a:highlight>
              </a:rPr>
              <a:t>Hibernate disables auto-commit by default</a:t>
            </a:r>
          </a:p>
          <a:p>
            <a:pPr lvl="1"/>
            <a:endParaRPr lang="en-US" dirty="0"/>
          </a:p>
        </p:txBody>
      </p:sp>
    </p:spTree>
    <p:extLst>
      <p:ext uri="{BB962C8B-B14F-4D97-AF65-F5344CB8AC3E}">
        <p14:creationId xmlns:p14="http://schemas.microsoft.com/office/powerpoint/2010/main" val="4270367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8F5E9-04C6-4775-91A2-09E5611F7417}"/>
              </a:ext>
            </a:extLst>
          </p:cNvPr>
          <p:cNvSpPr>
            <a:spLocks noGrp="1"/>
          </p:cNvSpPr>
          <p:nvPr>
            <p:ph type="title"/>
          </p:nvPr>
        </p:nvSpPr>
        <p:spPr/>
        <p:txBody>
          <a:bodyPr/>
          <a:lstStyle/>
          <a:p>
            <a:r>
              <a:rPr lang="en-US" dirty="0"/>
              <a:t>Spring framework</a:t>
            </a:r>
          </a:p>
        </p:txBody>
      </p:sp>
      <p:sp>
        <p:nvSpPr>
          <p:cNvPr id="3" name="Content Placeholder 2">
            <a:extLst>
              <a:ext uri="{FF2B5EF4-FFF2-40B4-BE49-F238E27FC236}">
                <a16:creationId xmlns:a16="http://schemas.microsoft.com/office/drawing/2014/main" id="{40D5A097-DC7E-4D36-AF30-1946DEEF48E1}"/>
              </a:ext>
            </a:extLst>
          </p:cNvPr>
          <p:cNvSpPr>
            <a:spLocks noGrp="1"/>
          </p:cNvSpPr>
          <p:nvPr>
            <p:ph idx="1"/>
          </p:nvPr>
        </p:nvSpPr>
        <p:spPr>
          <a:xfrm>
            <a:off x="838199" y="1491916"/>
            <a:ext cx="11029749" cy="5000959"/>
          </a:xfrm>
        </p:spPr>
        <p:txBody>
          <a:bodyPr>
            <a:normAutofit fontScale="55000" lnSpcReduction="20000"/>
          </a:bodyPr>
          <a:lstStyle/>
          <a:p>
            <a:r>
              <a:rPr lang="en-US" dirty="0"/>
              <a:t>Aims</a:t>
            </a:r>
          </a:p>
          <a:p>
            <a:pPr lvl="1"/>
            <a:r>
              <a:rPr lang="en-US" dirty="0"/>
              <a:t>Maker enterprise application development easy by following</a:t>
            </a:r>
          </a:p>
          <a:p>
            <a:pPr lvl="2"/>
            <a:r>
              <a:rPr lang="en-US" dirty="0"/>
              <a:t>POJO based programming</a:t>
            </a:r>
          </a:p>
          <a:p>
            <a:pPr lvl="3"/>
            <a:r>
              <a:rPr lang="en-US" dirty="0"/>
              <a:t>All codes in java objects</a:t>
            </a:r>
          </a:p>
          <a:p>
            <a:pPr lvl="3"/>
            <a:r>
              <a:rPr lang="en-US" dirty="0"/>
              <a:t>Promotes OO principles</a:t>
            </a:r>
          </a:p>
          <a:p>
            <a:pPr lvl="3"/>
            <a:r>
              <a:rPr lang="en-US" dirty="0"/>
              <a:t>Simple to understand</a:t>
            </a:r>
          </a:p>
          <a:p>
            <a:pPr lvl="3"/>
            <a:r>
              <a:rPr lang="en-US" dirty="0"/>
              <a:t>Simple to refactor</a:t>
            </a:r>
          </a:p>
          <a:p>
            <a:pPr lvl="3"/>
            <a:r>
              <a:rPr lang="en-US" dirty="0"/>
              <a:t>Simple to unit test</a:t>
            </a:r>
          </a:p>
          <a:p>
            <a:pPr lvl="2"/>
            <a:r>
              <a:rPr lang="en-US" dirty="0"/>
              <a:t>Separation of concern</a:t>
            </a:r>
          </a:p>
          <a:p>
            <a:pPr lvl="2"/>
            <a:r>
              <a:rPr lang="en-US" dirty="0"/>
              <a:t>Flexibility</a:t>
            </a:r>
          </a:p>
          <a:p>
            <a:r>
              <a:rPr lang="en-US" dirty="0"/>
              <a:t>Core of Spring</a:t>
            </a:r>
          </a:p>
          <a:p>
            <a:pPr lvl="1"/>
            <a:r>
              <a:rPr lang="en-US" dirty="0" err="1"/>
              <a:t>Dependecy</a:t>
            </a:r>
            <a:r>
              <a:rPr lang="en-US" dirty="0"/>
              <a:t> Injection (DI), </a:t>
            </a:r>
          </a:p>
          <a:p>
            <a:pPr lvl="2"/>
            <a:r>
              <a:rPr lang="en-US" dirty="0"/>
              <a:t>Spring instantiates objects and wires them together</a:t>
            </a:r>
          </a:p>
          <a:p>
            <a:pPr lvl="1"/>
            <a:r>
              <a:rPr lang="en-US" dirty="0"/>
              <a:t>Aspect-Oriented Programming (AOP)</a:t>
            </a:r>
          </a:p>
          <a:p>
            <a:pPr lvl="2"/>
            <a:r>
              <a:rPr lang="en-US" dirty="0"/>
              <a:t>Separation of cross cutting concerns (plumbing code) from the business logic code</a:t>
            </a:r>
          </a:p>
          <a:p>
            <a:pPr lvl="2"/>
            <a:r>
              <a:rPr lang="en-US" dirty="0"/>
              <a:t>Weaving separate business logic and enterprise services together</a:t>
            </a:r>
          </a:p>
          <a:p>
            <a:pPr lvl="1"/>
            <a:r>
              <a:rPr lang="en-US" dirty="0"/>
              <a:t>Enterprise Service Templates</a:t>
            </a:r>
          </a:p>
          <a:p>
            <a:pPr lvl="2"/>
            <a:r>
              <a:rPr lang="en-US" dirty="0"/>
              <a:t>JDBC, JMS, </a:t>
            </a:r>
            <a:r>
              <a:rPr lang="en-US" dirty="0" err="1"/>
              <a:t>JavaMail</a:t>
            </a:r>
            <a:r>
              <a:rPr lang="en-US" dirty="0"/>
              <a:t>, Hibernate</a:t>
            </a:r>
          </a:p>
          <a:p>
            <a:r>
              <a:rPr lang="en-US" dirty="0"/>
              <a:t>Advantages of Spring</a:t>
            </a:r>
          </a:p>
          <a:p>
            <a:pPr lvl="1"/>
            <a:r>
              <a:rPr lang="en-US" dirty="0"/>
              <a:t>It make application simple, flexible and separation of concern</a:t>
            </a:r>
          </a:p>
          <a:p>
            <a:r>
              <a:rPr lang="en-US" dirty="0"/>
              <a:t>Disadvantage of Spring</a:t>
            </a:r>
          </a:p>
          <a:p>
            <a:pPr lvl="1"/>
            <a:r>
              <a:rPr lang="en-US" dirty="0"/>
              <a:t>It is yet another framework to learn</a:t>
            </a:r>
          </a:p>
          <a:p>
            <a:pPr lvl="1"/>
            <a:r>
              <a:rPr lang="en-US" dirty="0"/>
              <a:t>Spring is not a java EE standard</a:t>
            </a:r>
          </a:p>
          <a:p>
            <a:pPr lvl="1"/>
            <a:r>
              <a:rPr lang="en-US" dirty="0"/>
              <a:t>The xml file of spring can become very complex</a:t>
            </a:r>
          </a:p>
        </p:txBody>
      </p:sp>
      <p:pic>
        <p:nvPicPr>
          <p:cNvPr id="5" name="Picture 4">
            <a:extLst>
              <a:ext uri="{FF2B5EF4-FFF2-40B4-BE49-F238E27FC236}">
                <a16:creationId xmlns:a16="http://schemas.microsoft.com/office/drawing/2014/main" id="{30C18455-42C3-4641-8BAC-9E91444073B2}"/>
              </a:ext>
            </a:extLst>
          </p:cNvPr>
          <p:cNvPicPr>
            <a:picLocks noChangeAspect="1"/>
          </p:cNvPicPr>
          <p:nvPr/>
        </p:nvPicPr>
        <p:blipFill>
          <a:blip r:embed="rId2"/>
          <a:stretch>
            <a:fillRect/>
          </a:stretch>
        </p:blipFill>
        <p:spPr>
          <a:xfrm>
            <a:off x="6946889" y="539834"/>
            <a:ext cx="4663985" cy="2301707"/>
          </a:xfrm>
          <a:prstGeom prst="rect">
            <a:avLst/>
          </a:prstGeom>
        </p:spPr>
      </p:pic>
      <p:pic>
        <p:nvPicPr>
          <p:cNvPr id="8" name="Picture 7">
            <a:extLst>
              <a:ext uri="{FF2B5EF4-FFF2-40B4-BE49-F238E27FC236}">
                <a16:creationId xmlns:a16="http://schemas.microsoft.com/office/drawing/2014/main" id="{EF38E8A4-E3C7-4F28-8C24-2DCD8B58CF14}"/>
              </a:ext>
            </a:extLst>
          </p:cNvPr>
          <p:cNvPicPr>
            <a:picLocks noChangeAspect="1"/>
          </p:cNvPicPr>
          <p:nvPr/>
        </p:nvPicPr>
        <p:blipFill>
          <a:blip r:embed="rId3"/>
          <a:stretch>
            <a:fillRect/>
          </a:stretch>
        </p:blipFill>
        <p:spPr>
          <a:xfrm>
            <a:off x="6946889" y="3577823"/>
            <a:ext cx="4942705" cy="2740343"/>
          </a:xfrm>
          <a:prstGeom prst="rect">
            <a:avLst/>
          </a:prstGeom>
        </p:spPr>
      </p:pic>
    </p:spTree>
    <p:extLst>
      <p:ext uri="{BB962C8B-B14F-4D97-AF65-F5344CB8AC3E}">
        <p14:creationId xmlns:p14="http://schemas.microsoft.com/office/powerpoint/2010/main" val="6507288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188A-51B3-8DAA-7256-4E4541418065}"/>
              </a:ext>
            </a:extLst>
          </p:cNvPr>
          <p:cNvSpPr>
            <a:spLocks noGrp="1"/>
          </p:cNvSpPr>
          <p:nvPr>
            <p:ph type="title"/>
          </p:nvPr>
        </p:nvSpPr>
        <p:spPr/>
        <p:txBody>
          <a:bodyPr/>
          <a:lstStyle/>
          <a:p>
            <a:r>
              <a:rPr lang="en-US" dirty="0"/>
              <a:t>Hibernate Optimization</a:t>
            </a:r>
          </a:p>
        </p:txBody>
      </p:sp>
      <p:sp>
        <p:nvSpPr>
          <p:cNvPr id="3" name="Content Placeholder 2">
            <a:extLst>
              <a:ext uri="{FF2B5EF4-FFF2-40B4-BE49-F238E27FC236}">
                <a16:creationId xmlns:a16="http://schemas.microsoft.com/office/drawing/2014/main" id="{95F7DACB-3458-BAF4-E1BD-5E1E5287A27C}"/>
              </a:ext>
            </a:extLst>
          </p:cNvPr>
          <p:cNvSpPr>
            <a:spLocks noGrp="1"/>
          </p:cNvSpPr>
          <p:nvPr>
            <p:ph idx="1"/>
          </p:nvPr>
        </p:nvSpPr>
        <p:spPr/>
        <p:txBody>
          <a:bodyPr>
            <a:normAutofit lnSpcReduction="10000"/>
          </a:bodyPr>
          <a:lstStyle/>
          <a:p>
            <a:r>
              <a:rPr lang="en-US" dirty="0"/>
              <a:t>We can optimize by change how and when hibernate retrieves data</a:t>
            </a:r>
          </a:p>
          <a:p>
            <a:r>
              <a:rPr lang="en-US" dirty="0">
                <a:highlight>
                  <a:srgbClr val="FFFF00"/>
                </a:highlight>
              </a:rPr>
              <a:t>By default Hibernate uses the Lazy loading</a:t>
            </a:r>
          </a:p>
          <a:p>
            <a:pPr lvl="1"/>
            <a:r>
              <a:rPr lang="en-US" dirty="0"/>
              <a:t>This is good but not always optimal strategy</a:t>
            </a:r>
          </a:p>
          <a:p>
            <a:r>
              <a:rPr lang="en-US" dirty="0"/>
              <a:t>SLOW</a:t>
            </a:r>
          </a:p>
          <a:p>
            <a:pPr lvl="1"/>
            <a:r>
              <a:rPr lang="en-US" dirty="0">
                <a:highlight>
                  <a:srgbClr val="FFFF00"/>
                </a:highlight>
              </a:rPr>
              <a:t>Many selects to get similar or closely related data</a:t>
            </a:r>
          </a:p>
          <a:p>
            <a:pPr lvl="2"/>
            <a:r>
              <a:rPr lang="en-US" dirty="0">
                <a:highlight>
                  <a:srgbClr val="FFFF00"/>
                </a:highlight>
              </a:rPr>
              <a:t>Many selects can be combined</a:t>
            </a:r>
          </a:p>
          <a:p>
            <a:pPr lvl="2"/>
            <a:r>
              <a:rPr lang="en-US" dirty="0">
                <a:highlight>
                  <a:srgbClr val="FFFF00"/>
                </a:highlight>
              </a:rPr>
              <a:t>Caused by inappropriate lazy loading</a:t>
            </a:r>
          </a:p>
          <a:p>
            <a:pPr lvl="2"/>
            <a:r>
              <a:rPr lang="en-US" dirty="0">
                <a:highlight>
                  <a:srgbClr val="FFFF00"/>
                </a:highlight>
              </a:rPr>
              <a:t>N+1 problem is an ex of this</a:t>
            </a:r>
          </a:p>
          <a:p>
            <a:pPr lvl="1"/>
            <a:r>
              <a:rPr lang="en-US" dirty="0"/>
              <a:t>Complex queries that use many joins</a:t>
            </a:r>
          </a:p>
          <a:p>
            <a:pPr lvl="2"/>
            <a:r>
              <a:rPr lang="en-US" dirty="0">
                <a:solidFill>
                  <a:srgbClr val="FF0000"/>
                </a:solidFill>
              </a:rPr>
              <a:t>Cartesian product problem is the ex of this</a:t>
            </a:r>
          </a:p>
          <a:p>
            <a:pPr lvl="2"/>
            <a:r>
              <a:rPr lang="en-US" dirty="0">
                <a:solidFill>
                  <a:srgbClr val="FF0000"/>
                </a:solidFill>
              </a:rPr>
              <a:t>Caused by incorrect (over) optimization</a:t>
            </a:r>
          </a:p>
        </p:txBody>
      </p:sp>
    </p:spTree>
    <p:extLst>
      <p:ext uri="{BB962C8B-B14F-4D97-AF65-F5344CB8AC3E}">
        <p14:creationId xmlns:p14="http://schemas.microsoft.com/office/powerpoint/2010/main" val="32388842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E0E7D6-D7A1-A126-6EA1-4F506E74FF97}"/>
              </a:ext>
            </a:extLst>
          </p:cNvPr>
          <p:cNvSpPr>
            <a:spLocks noGrp="1"/>
          </p:cNvSpPr>
          <p:nvPr>
            <p:ph idx="1"/>
          </p:nvPr>
        </p:nvSpPr>
        <p:spPr>
          <a:xfrm>
            <a:off x="657725" y="529389"/>
            <a:ext cx="11149263" cy="5999748"/>
          </a:xfrm>
        </p:spPr>
        <p:txBody>
          <a:bodyPr>
            <a:normAutofit fontScale="92500" lnSpcReduction="10000"/>
          </a:bodyPr>
          <a:lstStyle/>
          <a:p>
            <a:r>
              <a:rPr lang="en-US" dirty="0"/>
              <a:t>Lazy Loading</a:t>
            </a:r>
          </a:p>
          <a:p>
            <a:pPr lvl="1"/>
            <a:r>
              <a:rPr lang="en-US" dirty="0"/>
              <a:t>Can be specified for</a:t>
            </a:r>
          </a:p>
          <a:p>
            <a:pPr lvl="2"/>
            <a:r>
              <a:rPr lang="en-US" dirty="0">
                <a:highlight>
                  <a:srgbClr val="FFFF00"/>
                </a:highlight>
              </a:rPr>
              <a:t>Object References (</a:t>
            </a:r>
            <a:r>
              <a:rPr lang="en-US" dirty="0" err="1">
                <a:highlight>
                  <a:srgbClr val="FFFF00"/>
                </a:highlight>
              </a:rPr>
              <a:t>ManyToOne</a:t>
            </a:r>
            <a:r>
              <a:rPr lang="en-US" dirty="0">
                <a:highlight>
                  <a:srgbClr val="FFFF00"/>
                </a:highlight>
              </a:rPr>
              <a:t> and </a:t>
            </a:r>
            <a:r>
              <a:rPr lang="en-US" dirty="0" err="1">
                <a:highlight>
                  <a:srgbClr val="FFFF00"/>
                </a:highlight>
              </a:rPr>
              <a:t>OneToOne</a:t>
            </a:r>
            <a:r>
              <a:rPr lang="en-US" dirty="0">
                <a:highlight>
                  <a:srgbClr val="FFFF00"/>
                </a:highlight>
              </a:rPr>
              <a:t>) </a:t>
            </a:r>
            <a:r>
              <a:rPr lang="en-US" dirty="0">
                <a:highlight>
                  <a:srgbClr val="FFFF00"/>
                </a:highlight>
                <a:sym typeface="Wingdings" panose="05000000000000000000" pitchFamily="2" charset="2"/>
              </a:rPr>
              <a:t>Generally don’t default to lazy loading</a:t>
            </a:r>
            <a:endParaRPr lang="en-US" dirty="0">
              <a:highlight>
                <a:srgbClr val="FFFF00"/>
              </a:highlight>
            </a:endParaRPr>
          </a:p>
          <a:p>
            <a:pPr lvl="2"/>
            <a:r>
              <a:rPr lang="en-US" dirty="0"/>
              <a:t>Collections (</a:t>
            </a:r>
            <a:r>
              <a:rPr lang="en-US" dirty="0" err="1"/>
              <a:t>OneToMany</a:t>
            </a:r>
            <a:r>
              <a:rPr lang="en-US" dirty="0"/>
              <a:t> and </a:t>
            </a:r>
            <a:r>
              <a:rPr lang="en-US" dirty="0" err="1"/>
              <a:t>ManyToMany</a:t>
            </a:r>
            <a:r>
              <a:rPr lang="en-US" dirty="0"/>
              <a:t>) </a:t>
            </a:r>
            <a:r>
              <a:rPr lang="en-US" dirty="0">
                <a:sym typeface="Wingdings" panose="05000000000000000000" pitchFamily="2" charset="2"/>
              </a:rPr>
              <a:t>have the option to use ‘extra-lazy’ loading</a:t>
            </a:r>
            <a:endParaRPr lang="en-US" dirty="0"/>
          </a:p>
          <a:p>
            <a:pPr lvl="2"/>
            <a:r>
              <a:rPr lang="en-US" dirty="0"/>
              <a:t>Large Properties </a:t>
            </a:r>
            <a:r>
              <a:rPr lang="en-US" dirty="0">
                <a:sym typeface="Wingdings" panose="05000000000000000000" pitchFamily="2" charset="2"/>
              </a:rPr>
              <a:t>need byte code instrumentation to use lazy loading</a:t>
            </a:r>
          </a:p>
          <a:p>
            <a:pPr lvl="1"/>
            <a:r>
              <a:rPr lang="en-US" dirty="0">
                <a:highlight>
                  <a:srgbClr val="FFFF00"/>
                </a:highlight>
                <a:sym typeface="Wingdings" panose="05000000000000000000" pitchFamily="2" charset="2"/>
              </a:rPr>
              <a:t>The JPA specifies that both @ManyToOne and @OneToOne default to eager loading</a:t>
            </a:r>
          </a:p>
          <a:p>
            <a:pPr lvl="1"/>
            <a:r>
              <a:rPr lang="en-US" dirty="0">
                <a:highlight>
                  <a:srgbClr val="FFFF00"/>
                </a:highlight>
                <a:sym typeface="Wingdings" panose="05000000000000000000" pitchFamily="2" charset="2"/>
              </a:rPr>
              <a:t>Use </a:t>
            </a:r>
            <a:r>
              <a:rPr lang="en-US" dirty="0" err="1">
                <a:highlight>
                  <a:srgbClr val="FFFF00"/>
                </a:highlight>
                <a:sym typeface="Wingdings" panose="05000000000000000000" pitchFamily="2" charset="2"/>
              </a:rPr>
              <a:t>FetchType.LAZY</a:t>
            </a:r>
            <a:r>
              <a:rPr lang="en-US" dirty="0">
                <a:highlight>
                  <a:srgbClr val="FFFF00"/>
                </a:highlight>
                <a:sym typeface="Wingdings" panose="05000000000000000000" pitchFamily="2" charset="2"/>
              </a:rPr>
              <a:t> for  @ManyToOne and @OneToOne </a:t>
            </a:r>
          </a:p>
          <a:p>
            <a:pPr lvl="1"/>
            <a:r>
              <a:rPr lang="en-US" dirty="0">
                <a:highlight>
                  <a:srgbClr val="FFFF00"/>
                </a:highlight>
                <a:sym typeface="Wingdings" panose="05000000000000000000" pitchFamily="2" charset="2"/>
              </a:rPr>
              <a:t>Note:</a:t>
            </a:r>
          </a:p>
          <a:p>
            <a:pPr lvl="2"/>
            <a:r>
              <a:rPr lang="en-US" dirty="0" err="1">
                <a:highlight>
                  <a:srgbClr val="FFFF00"/>
                </a:highlight>
                <a:sym typeface="Wingdings" panose="05000000000000000000" pitchFamily="2" charset="2"/>
              </a:rPr>
              <a:t>OneToOne</a:t>
            </a:r>
            <a:r>
              <a:rPr lang="en-US" dirty="0">
                <a:highlight>
                  <a:srgbClr val="FFFF00"/>
                </a:highlight>
                <a:sym typeface="Wingdings" panose="05000000000000000000" pitchFamily="2" charset="2"/>
              </a:rPr>
              <a:t> default to eager loading</a:t>
            </a:r>
          </a:p>
          <a:p>
            <a:pPr lvl="2"/>
            <a:r>
              <a:rPr lang="en-US" dirty="0" err="1">
                <a:highlight>
                  <a:srgbClr val="FFFF00"/>
                </a:highlight>
                <a:sym typeface="Wingdings" panose="05000000000000000000" pitchFamily="2" charset="2"/>
              </a:rPr>
              <a:t>OneToManydefault</a:t>
            </a:r>
            <a:r>
              <a:rPr lang="en-US" dirty="0">
                <a:highlight>
                  <a:srgbClr val="FFFF00"/>
                </a:highlight>
                <a:sym typeface="Wingdings" panose="05000000000000000000" pitchFamily="2" charset="2"/>
              </a:rPr>
              <a:t> to lazy loading</a:t>
            </a:r>
          </a:p>
          <a:p>
            <a:r>
              <a:rPr lang="en-US" dirty="0">
                <a:sym typeface="Wingdings" panose="05000000000000000000" pitchFamily="2" charset="2"/>
              </a:rPr>
              <a:t>Collection</a:t>
            </a:r>
          </a:p>
          <a:p>
            <a:pPr lvl="1"/>
            <a:r>
              <a:rPr lang="en-US" dirty="0">
                <a:sym typeface="Wingdings" panose="05000000000000000000" pitchFamily="2" charset="2"/>
              </a:rPr>
              <a:t>By default the </a:t>
            </a:r>
            <a:r>
              <a:rPr lang="en-US" dirty="0">
                <a:highlight>
                  <a:srgbClr val="FFFF00"/>
                </a:highlight>
                <a:sym typeface="Wingdings" panose="05000000000000000000" pitchFamily="2" charset="2"/>
              </a:rPr>
              <a:t>entire collection is retrieved when .size(), .empty() or .contains() </a:t>
            </a:r>
            <a:r>
              <a:rPr lang="en-US" dirty="0">
                <a:sym typeface="Wingdings" panose="05000000000000000000" pitchFamily="2" charset="2"/>
              </a:rPr>
              <a:t>is used</a:t>
            </a:r>
          </a:p>
          <a:p>
            <a:pPr lvl="1"/>
            <a:r>
              <a:rPr lang="en-US" dirty="0">
                <a:sym typeface="Wingdings" panose="05000000000000000000" pitchFamily="2" charset="2"/>
              </a:rPr>
              <a:t>Good for small collections but bad for large collections</a:t>
            </a:r>
          </a:p>
          <a:p>
            <a:r>
              <a:rPr lang="en-US" dirty="0">
                <a:sym typeface="Wingdings" panose="05000000000000000000" pitchFamily="2" charset="2"/>
              </a:rPr>
              <a:t>Extra Lazy Collection</a:t>
            </a:r>
          </a:p>
          <a:p>
            <a:pPr lvl="1"/>
            <a:r>
              <a:rPr lang="en-US" dirty="0">
                <a:highlight>
                  <a:srgbClr val="FFFF00"/>
                </a:highlight>
                <a:sym typeface="Wingdings" panose="05000000000000000000" pitchFamily="2" charset="2"/>
              </a:rPr>
              <a:t>Setting the collection to Extra LAZY solves </a:t>
            </a:r>
            <a:r>
              <a:rPr lang="en-US" dirty="0">
                <a:sym typeface="Wingdings" panose="05000000000000000000" pitchFamily="2" charset="2"/>
              </a:rPr>
              <a:t>this problem for large collection</a:t>
            </a:r>
          </a:p>
          <a:p>
            <a:pPr lvl="2"/>
            <a:r>
              <a:rPr lang="en-US" dirty="0"/>
              <a:t>@OneToMany(mappedBy = "customer", cascade = </a:t>
            </a:r>
            <a:r>
              <a:rPr lang="en-US" dirty="0" err="1"/>
              <a:t>CascadeType.PERSIST</a:t>
            </a:r>
            <a:r>
              <a:rPr lang="en-US" dirty="0"/>
              <a:t>) @org.hibernate.annotations.LazyCollection( </a:t>
            </a:r>
            <a:r>
              <a:rPr lang="en-US" dirty="0" err="1"/>
              <a:t>org.hibernate.annotations.LazyCollectionOption.EXTRA</a:t>
            </a:r>
            <a:r>
              <a:rPr lang="en-US" dirty="0"/>
              <a:t> )</a:t>
            </a:r>
          </a:p>
        </p:txBody>
      </p:sp>
    </p:spTree>
    <p:extLst>
      <p:ext uri="{BB962C8B-B14F-4D97-AF65-F5344CB8AC3E}">
        <p14:creationId xmlns:p14="http://schemas.microsoft.com/office/powerpoint/2010/main" val="20086928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E0E7D6-D7A1-A126-6EA1-4F506E74FF97}"/>
              </a:ext>
            </a:extLst>
          </p:cNvPr>
          <p:cNvSpPr>
            <a:spLocks noGrp="1"/>
          </p:cNvSpPr>
          <p:nvPr>
            <p:ph idx="1"/>
          </p:nvPr>
        </p:nvSpPr>
        <p:spPr>
          <a:xfrm>
            <a:off x="657725" y="529389"/>
            <a:ext cx="11149263" cy="5999748"/>
          </a:xfrm>
        </p:spPr>
        <p:txBody>
          <a:bodyPr>
            <a:normAutofit/>
          </a:bodyPr>
          <a:lstStyle/>
          <a:p>
            <a:r>
              <a:rPr lang="en-US" dirty="0"/>
              <a:t>Large Properties</a:t>
            </a:r>
          </a:p>
          <a:p>
            <a:pPr lvl="1"/>
            <a:r>
              <a:rPr lang="en-US" dirty="0"/>
              <a:t>Certain properties may be so large that you only want to load them when really necessary</a:t>
            </a:r>
          </a:p>
          <a:p>
            <a:pPr lvl="2"/>
            <a:r>
              <a:rPr lang="en-US" dirty="0"/>
              <a:t>Lazy loading of properties is only available with byte-code instrumentation</a:t>
            </a:r>
          </a:p>
          <a:p>
            <a:r>
              <a:rPr lang="en-US" dirty="0"/>
              <a:t>Annotations – Lazy Properties</a:t>
            </a:r>
          </a:p>
          <a:p>
            <a:pPr lvl="1"/>
            <a:r>
              <a:rPr lang="en-US" dirty="0"/>
              <a:t>Requires property access for lazy loading</a:t>
            </a:r>
          </a:p>
          <a:p>
            <a:pPr lvl="2"/>
            <a:r>
              <a:rPr lang="en-US" dirty="0"/>
              <a:t>Annotations on getter methods instead of fields for property access</a:t>
            </a:r>
          </a:p>
          <a:p>
            <a:r>
              <a:rPr lang="en-US" dirty="0"/>
              <a:t>Lazy loading gives good baseline performance</a:t>
            </a:r>
          </a:p>
          <a:p>
            <a:pPr lvl="1"/>
            <a:r>
              <a:rPr lang="en-US" dirty="0"/>
              <a:t>But also the cause of N+1 problems</a:t>
            </a:r>
          </a:p>
          <a:p>
            <a:pPr lvl="1"/>
            <a:r>
              <a:rPr lang="en-US" dirty="0"/>
              <a:t>Can be slow because of too many small objects</a:t>
            </a:r>
          </a:p>
          <a:p>
            <a:r>
              <a:rPr lang="en-US" dirty="0"/>
              <a:t>Solution: fetch data more eagerly</a:t>
            </a:r>
          </a:p>
          <a:p>
            <a:pPr lvl="1"/>
            <a:r>
              <a:rPr lang="en-US" dirty="0"/>
              <a:t>Strategy depends on circumstance surrounding the association</a:t>
            </a:r>
          </a:p>
        </p:txBody>
      </p:sp>
    </p:spTree>
    <p:extLst>
      <p:ext uri="{BB962C8B-B14F-4D97-AF65-F5344CB8AC3E}">
        <p14:creationId xmlns:p14="http://schemas.microsoft.com/office/powerpoint/2010/main" val="7319322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6116194-D391-948F-401E-888CD4307D84}"/>
              </a:ext>
            </a:extLst>
          </p:cNvPr>
          <p:cNvSpPr>
            <a:spLocks noGrp="1"/>
          </p:cNvSpPr>
          <p:nvPr>
            <p:ph idx="1"/>
          </p:nvPr>
        </p:nvSpPr>
        <p:spPr>
          <a:xfrm>
            <a:off x="529389" y="529389"/>
            <a:ext cx="10824411" cy="5647574"/>
          </a:xfrm>
        </p:spPr>
        <p:txBody>
          <a:bodyPr/>
          <a:lstStyle/>
          <a:p>
            <a:r>
              <a:rPr lang="en-US" dirty="0"/>
              <a:t>Strategy: Eager Join</a:t>
            </a:r>
          </a:p>
          <a:p>
            <a:pPr lvl="1"/>
            <a:r>
              <a:rPr lang="en-US" dirty="0"/>
              <a:t>Combination of Eager behavior and join Fetching</a:t>
            </a:r>
          </a:p>
          <a:p>
            <a:pPr lvl="2"/>
            <a:r>
              <a:rPr lang="en-US" dirty="0"/>
              <a:t>Using xml there separate things</a:t>
            </a:r>
          </a:p>
          <a:p>
            <a:pPr lvl="2"/>
            <a:r>
              <a:rPr lang="en-US" dirty="0"/>
              <a:t>Using annotations they can not be separated</a:t>
            </a:r>
          </a:p>
          <a:p>
            <a:pPr lvl="1"/>
            <a:r>
              <a:rPr lang="en-US" dirty="0"/>
              <a:t>Joins are always eager, eager is not always with joins</a:t>
            </a:r>
          </a:p>
          <a:p>
            <a:pPr lvl="1"/>
            <a:r>
              <a:rPr lang="en-US" dirty="0"/>
              <a:t>@ManyToOne(fetch=FetchType.EAGER)</a:t>
            </a:r>
          </a:p>
          <a:p>
            <a:pPr lvl="1"/>
            <a:r>
              <a:rPr lang="en-US" dirty="0"/>
              <a:t>Private </a:t>
            </a:r>
            <a:r>
              <a:rPr lang="en-US" dirty="0" err="1"/>
              <a:t>SalesRep</a:t>
            </a:r>
            <a:r>
              <a:rPr lang="en-US" dirty="0"/>
              <a:t> </a:t>
            </a:r>
            <a:r>
              <a:rPr lang="en-US" dirty="0" err="1"/>
              <a:t>salesRep</a:t>
            </a:r>
            <a:r>
              <a:rPr lang="en-US" dirty="0"/>
              <a:t>;</a:t>
            </a:r>
          </a:p>
          <a:p>
            <a:pPr lvl="1"/>
            <a:r>
              <a:rPr lang="en-US" dirty="0"/>
              <a:t>@OneToMany(fetch=FetchType.EAGER, </a:t>
            </a:r>
            <a:r>
              <a:rPr lang="en-US" dirty="0" err="1"/>
              <a:t>mappedBy</a:t>
            </a:r>
            <a:r>
              <a:rPr lang="en-US" dirty="0"/>
              <a:t>=“customer”)</a:t>
            </a:r>
          </a:p>
          <a:p>
            <a:pPr lvl="1"/>
            <a:r>
              <a:rPr lang="en-US" dirty="0"/>
              <a:t>Private Set&lt;</a:t>
            </a:r>
            <a:r>
              <a:rPr lang="en-US" dirty="0" err="1"/>
              <a:t>CreditCard</a:t>
            </a:r>
            <a:r>
              <a:rPr lang="en-US" dirty="0"/>
              <a:t>&gt; </a:t>
            </a:r>
            <a:r>
              <a:rPr lang="en-US" dirty="0" err="1"/>
              <a:t>creditCards</a:t>
            </a:r>
            <a:r>
              <a:rPr lang="en-US" dirty="0"/>
              <a:t>= new HashSet&lt;</a:t>
            </a:r>
            <a:r>
              <a:rPr lang="en-US" dirty="0" err="1"/>
              <a:t>CreditCard</a:t>
            </a:r>
            <a:r>
              <a:rPr lang="en-US" dirty="0"/>
              <a:t>&gt;();</a:t>
            </a:r>
          </a:p>
          <a:p>
            <a:pPr lvl="2"/>
            <a:r>
              <a:rPr lang="en-US" dirty="0">
                <a:highlight>
                  <a:srgbClr val="FFFF00"/>
                </a:highlight>
              </a:rPr>
              <a:t>Joined Collections are dangerous</a:t>
            </a:r>
          </a:p>
        </p:txBody>
      </p:sp>
    </p:spTree>
    <p:extLst>
      <p:ext uri="{BB962C8B-B14F-4D97-AF65-F5344CB8AC3E}">
        <p14:creationId xmlns:p14="http://schemas.microsoft.com/office/powerpoint/2010/main" val="18109671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6116194-D391-948F-401E-888CD4307D84}"/>
              </a:ext>
            </a:extLst>
          </p:cNvPr>
          <p:cNvSpPr>
            <a:spLocks noGrp="1"/>
          </p:cNvSpPr>
          <p:nvPr>
            <p:ph idx="1"/>
          </p:nvPr>
        </p:nvSpPr>
        <p:spPr>
          <a:xfrm>
            <a:off x="529389" y="529389"/>
            <a:ext cx="10824411" cy="5647574"/>
          </a:xfrm>
        </p:spPr>
        <p:txBody>
          <a:bodyPr/>
          <a:lstStyle/>
          <a:p>
            <a:r>
              <a:rPr lang="en-US" dirty="0"/>
              <a:t>Eager and Queries</a:t>
            </a:r>
          </a:p>
          <a:p>
            <a:pPr lvl="1"/>
            <a:r>
              <a:rPr lang="en-US" dirty="0"/>
              <a:t>Queries only fetch what is specified in the query</a:t>
            </a:r>
          </a:p>
          <a:p>
            <a:pPr lvl="2"/>
            <a:r>
              <a:rPr lang="en-US" dirty="0"/>
              <a:t>Mapping based optimizations (what / how to retrieve) are ignored when executing a query</a:t>
            </a:r>
          </a:p>
          <a:p>
            <a:pPr lvl="1"/>
            <a:r>
              <a:rPr lang="en-US" dirty="0"/>
              <a:t>Eager mapping specifies </a:t>
            </a:r>
            <a:r>
              <a:rPr lang="en-US" dirty="0">
                <a:highlight>
                  <a:srgbClr val="FFFF00"/>
                </a:highlight>
              </a:rPr>
              <a:t>when not what or how</a:t>
            </a:r>
          </a:p>
          <a:p>
            <a:pPr lvl="2"/>
            <a:r>
              <a:rPr lang="en-US" dirty="0"/>
              <a:t>After query has executed, hibernate will fulfill the eager specification using extra selects</a:t>
            </a:r>
          </a:p>
          <a:p>
            <a:pPr lvl="2"/>
            <a:r>
              <a:rPr lang="en-US" dirty="0"/>
              <a:t>In order words, a guaranteed N+1 for all eager association</a:t>
            </a:r>
          </a:p>
          <a:p>
            <a:pPr lvl="3"/>
            <a:r>
              <a:rPr lang="en-US" dirty="0"/>
              <a:t>Both for ref and collections</a:t>
            </a:r>
          </a:p>
          <a:p>
            <a:pPr lvl="1"/>
            <a:r>
              <a:rPr lang="en-US" dirty="0"/>
              <a:t>@ManyToOne(fetch = </a:t>
            </a:r>
            <a:r>
              <a:rPr lang="en-US" dirty="0" err="1"/>
              <a:t>FetchType.EAGER</a:t>
            </a:r>
            <a:r>
              <a:rPr lang="en-US" dirty="0"/>
              <a:t>) private </a:t>
            </a:r>
            <a:r>
              <a:rPr lang="en-US" dirty="0" err="1"/>
              <a:t>SalesRep</a:t>
            </a:r>
            <a:r>
              <a:rPr lang="en-US" dirty="0"/>
              <a:t> </a:t>
            </a:r>
            <a:r>
              <a:rPr lang="en-US" dirty="0" err="1"/>
              <a:t>salesRep</a:t>
            </a:r>
            <a:r>
              <a:rPr lang="en-US" dirty="0"/>
              <a:t>; @OneToMany(fetch=FetchType.EAGER, </a:t>
            </a:r>
            <a:r>
              <a:rPr lang="en-US" dirty="0" err="1"/>
              <a:t>mappedBy</a:t>
            </a:r>
            <a:r>
              <a:rPr lang="en-US" dirty="0"/>
              <a:t>="customer", cascade=</a:t>
            </a:r>
            <a:r>
              <a:rPr lang="en-US" dirty="0" err="1"/>
              <a:t>CascadeType.PERSIST</a:t>
            </a:r>
            <a:r>
              <a:rPr lang="en-US" dirty="0"/>
              <a:t>) private Set </a:t>
            </a:r>
            <a:r>
              <a:rPr lang="en-US" dirty="0" err="1"/>
              <a:t>creditCards</a:t>
            </a:r>
            <a:r>
              <a:rPr lang="en-US" dirty="0"/>
              <a:t> = new HashSet();</a:t>
            </a:r>
          </a:p>
          <a:p>
            <a:pPr lvl="2"/>
            <a:r>
              <a:rPr lang="en-US" dirty="0">
                <a:highlight>
                  <a:srgbClr val="FFFF00"/>
                </a:highlight>
              </a:rPr>
              <a:t>Eager join can create an N+1 problems without even having a loop! </a:t>
            </a:r>
          </a:p>
        </p:txBody>
      </p:sp>
    </p:spTree>
    <p:extLst>
      <p:ext uri="{BB962C8B-B14F-4D97-AF65-F5344CB8AC3E}">
        <p14:creationId xmlns:p14="http://schemas.microsoft.com/office/powerpoint/2010/main" val="21062623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6116194-D391-948F-401E-888CD4307D84}"/>
              </a:ext>
            </a:extLst>
          </p:cNvPr>
          <p:cNvSpPr>
            <a:spLocks noGrp="1"/>
          </p:cNvSpPr>
          <p:nvPr>
            <p:ph idx="1"/>
          </p:nvPr>
        </p:nvSpPr>
        <p:spPr>
          <a:xfrm>
            <a:off x="529389" y="529389"/>
            <a:ext cx="10824411" cy="5647574"/>
          </a:xfrm>
        </p:spPr>
        <p:txBody>
          <a:bodyPr/>
          <a:lstStyle/>
          <a:p>
            <a:r>
              <a:rPr lang="en-US" dirty="0"/>
              <a:t>Join Fetch Query</a:t>
            </a:r>
          </a:p>
          <a:p>
            <a:pPr lvl="1"/>
            <a:r>
              <a:rPr lang="en-US" dirty="0"/>
              <a:t>Most flexible strategy</a:t>
            </a:r>
          </a:p>
          <a:p>
            <a:pPr lvl="1"/>
            <a:r>
              <a:rPr lang="en-US" dirty="0"/>
              <a:t>It is defined in code while other strategies are defined in annotations</a:t>
            </a:r>
          </a:p>
          <a:p>
            <a:pPr lvl="1"/>
            <a:r>
              <a:rPr lang="en-US" dirty="0"/>
              <a:t>Only executed in the use case that it is defined in</a:t>
            </a:r>
          </a:p>
          <a:p>
            <a:pPr lvl="1"/>
            <a:r>
              <a:rPr lang="en-US" dirty="0"/>
              <a:t>Like eager join, it use SQL joins to pre-cache additional data</a:t>
            </a:r>
          </a:p>
          <a:p>
            <a:pPr lvl="2"/>
            <a:r>
              <a:rPr lang="en-US" dirty="0"/>
              <a:t>Extra data is not returned as a part of the result set  </a:t>
            </a:r>
          </a:p>
          <a:p>
            <a:pPr lvl="1"/>
            <a:r>
              <a:rPr lang="en-US" dirty="0"/>
              <a:t>Queries can safely join multiple referenced objects</a:t>
            </a:r>
          </a:p>
          <a:p>
            <a:pPr lvl="1"/>
            <a:r>
              <a:rPr lang="en-US" dirty="0"/>
              <a:t>Should not have more than one collection</a:t>
            </a:r>
          </a:p>
          <a:p>
            <a:pPr lvl="2"/>
            <a:r>
              <a:rPr lang="en-US" dirty="0"/>
              <a:t>Even for a single collection distinct is needed</a:t>
            </a:r>
          </a:p>
          <a:p>
            <a:pPr lvl="2"/>
            <a:r>
              <a:rPr lang="en-US" dirty="0"/>
              <a:t>Multiple collections create a Cartesian product</a:t>
            </a:r>
          </a:p>
          <a:p>
            <a:pPr lvl="3"/>
            <a:r>
              <a:rPr lang="en-US" dirty="0"/>
              <a:t>Fetch joins are outer join even if you do not specify LEFT OR OUTER</a:t>
            </a:r>
          </a:p>
          <a:p>
            <a:pPr lvl="1"/>
            <a:r>
              <a:rPr lang="en-US" dirty="0"/>
              <a:t>Query </a:t>
            </a:r>
            <a:r>
              <a:rPr lang="en-US" dirty="0" err="1"/>
              <a:t>query</a:t>
            </a:r>
            <a:r>
              <a:rPr lang="en-US" dirty="0"/>
              <a:t> = </a:t>
            </a:r>
            <a:r>
              <a:rPr lang="en-US" dirty="0" err="1"/>
              <a:t>session.createQuery</a:t>
            </a:r>
            <a:r>
              <a:rPr lang="en-US" dirty="0"/>
              <a:t>("select distinct p " + "from Person p left join fetch </a:t>
            </a:r>
            <a:r>
              <a:rPr lang="en-US" dirty="0" err="1"/>
              <a:t>p.accounts</a:t>
            </a:r>
            <a:r>
              <a:rPr lang="en-US" dirty="0"/>
              <a:t>"); List people = </a:t>
            </a:r>
            <a:r>
              <a:rPr lang="en-US" dirty="0" err="1"/>
              <a:t>query.list</a:t>
            </a:r>
            <a:r>
              <a:rPr lang="en-US" dirty="0"/>
              <a:t>();</a:t>
            </a:r>
          </a:p>
          <a:p>
            <a:pPr lvl="1"/>
            <a:r>
              <a:rPr lang="en-US" dirty="0">
                <a:highlight>
                  <a:srgbClr val="FFFF00"/>
                </a:highlight>
                <a:sym typeface="Wingdings" panose="05000000000000000000" pitchFamily="2" charset="2"/>
              </a:rPr>
              <a:t>join fetch can not use right side in select</a:t>
            </a:r>
            <a:endParaRPr lang="en-US" dirty="0">
              <a:highlight>
                <a:srgbClr val="FFFF00"/>
              </a:highlight>
            </a:endParaRPr>
          </a:p>
        </p:txBody>
      </p:sp>
    </p:spTree>
    <p:extLst>
      <p:ext uri="{BB962C8B-B14F-4D97-AF65-F5344CB8AC3E}">
        <p14:creationId xmlns:p14="http://schemas.microsoft.com/office/powerpoint/2010/main" val="4784250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6116194-D391-948F-401E-888CD4307D84}"/>
              </a:ext>
            </a:extLst>
          </p:cNvPr>
          <p:cNvSpPr>
            <a:spLocks noGrp="1"/>
          </p:cNvSpPr>
          <p:nvPr>
            <p:ph idx="1"/>
          </p:nvPr>
        </p:nvSpPr>
        <p:spPr>
          <a:xfrm>
            <a:off x="529389" y="529389"/>
            <a:ext cx="10824411" cy="5647574"/>
          </a:xfrm>
        </p:spPr>
        <p:txBody>
          <a:bodyPr>
            <a:normAutofit lnSpcReduction="10000"/>
          </a:bodyPr>
          <a:lstStyle/>
          <a:p>
            <a:r>
              <a:rPr lang="en-US" dirty="0"/>
              <a:t>Batch Fetching</a:t>
            </a:r>
          </a:p>
          <a:p>
            <a:pPr lvl="1"/>
            <a:r>
              <a:rPr lang="en-US" dirty="0"/>
              <a:t>Resolve reference/collection N+1 problems by loading all in one go –loading a batch when the first reference is needed</a:t>
            </a:r>
          </a:p>
          <a:p>
            <a:pPr lvl="1"/>
            <a:r>
              <a:rPr lang="en-US" dirty="0"/>
              <a:t>@Entity </a:t>
            </a:r>
          </a:p>
          <a:p>
            <a:pPr lvl="1"/>
            <a:r>
              <a:rPr lang="en-US" dirty="0"/>
              <a:t>@org.hibernate.annotations.BatchSize(size=3)  </a:t>
            </a:r>
            <a:r>
              <a:rPr lang="en-US" dirty="0">
                <a:sym typeface="Wingdings" panose="05000000000000000000" pitchFamily="2" charset="2"/>
              </a:rPr>
              <a:t>loaded in batches of 3 or less</a:t>
            </a:r>
          </a:p>
          <a:p>
            <a:pPr lvl="1"/>
            <a:r>
              <a:rPr lang="en-US" dirty="0"/>
              <a:t>@OneToMany(mappedBy=“salesRep”)</a:t>
            </a:r>
          </a:p>
          <a:p>
            <a:pPr lvl="1"/>
            <a:endParaRPr lang="en-US" dirty="0"/>
          </a:p>
          <a:p>
            <a:pPr lvl="1"/>
            <a:r>
              <a:rPr lang="en-US" dirty="0"/>
              <a:t>@ManyToOne(fetch = </a:t>
            </a:r>
            <a:r>
              <a:rPr lang="en-US" dirty="0" err="1"/>
              <a:t>FetchType.LAZY</a:t>
            </a:r>
            <a:r>
              <a:rPr lang="en-US" dirty="0"/>
              <a:t>) </a:t>
            </a:r>
          </a:p>
          <a:p>
            <a:pPr lvl="1"/>
            <a:r>
              <a:rPr lang="en-US" dirty="0"/>
              <a:t>private </a:t>
            </a:r>
            <a:r>
              <a:rPr lang="en-US" dirty="0" err="1"/>
              <a:t>SalesRep</a:t>
            </a:r>
            <a:r>
              <a:rPr lang="en-US" dirty="0"/>
              <a:t> </a:t>
            </a:r>
            <a:r>
              <a:rPr lang="en-US" dirty="0" err="1"/>
              <a:t>salesRep</a:t>
            </a:r>
            <a:r>
              <a:rPr lang="en-US" dirty="0"/>
              <a:t>;</a:t>
            </a:r>
          </a:p>
          <a:p>
            <a:pPr lvl="2"/>
            <a:r>
              <a:rPr lang="en-US" dirty="0">
                <a:highlight>
                  <a:srgbClr val="FFFF00"/>
                </a:highlight>
              </a:rPr>
              <a:t>Batch fetch is an easy and safe optimization</a:t>
            </a:r>
          </a:p>
          <a:p>
            <a:pPr lvl="3"/>
            <a:r>
              <a:rPr lang="en-US" dirty="0">
                <a:highlight>
                  <a:srgbClr val="FFFF00"/>
                </a:highlight>
              </a:rPr>
              <a:t>If un-needed data is retrieved it’s never much</a:t>
            </a:r>
          </a:p>
          <a:p>
            <a:pPr lvl="3"/>
            <a:r>
              <a:rPr lang="en-US" dirty="0">
                <a:highlight>
                  <a:srgbClr val="FFFF00"/>
                </a:highlight>
              </a:rPr>
              <a:t>No joins are involved, no cartesian product</a:t>
            </a:r>
          </a:p>
          <a:p>
            <a:pPr lvl="3"/>
            <a:r>
              <a:rPr lang="en-US" dirty="0">
                <a:highlight>
                  <a:srgbClr val="FFFF00"/>
                </a:highlight>
              </a:rPr>
              <a:t>Can be specified for references and collections</a:t>
            </a:r>
          </a:p>
          <a:p>
            <a:pPr lvl="3"/>
            <a:r>
              <a:rPr lang="en-US" dirty="0">
                <a:highlight>
                  <a:srgbClr val="FFFF00"/>
                </a:highlight>
              </a:rPr>
              <a:t>Typical batch sizes are between 3 and 15</a:t>
            </a:r>
          </a:p>
          <a:p>
            <a:pPr lvl="3"/>
            <a:r>
              <a:rPr lang="en-US" dirty="0">
                <a:highlight>
                  <a:srgbClr val="FFFF00"/>
                </a:highlight>
              </a:rPr>
              <a:t>Batch fetching reduces the N+1 problem to</a:t>
            </a:r>
          </a:p>
          <a:p>
            <a:pPr lvl="4"/>
            <a:r>
              <a:rPr lang="en-US" dirty="0">
                <a:highlight>
                  <a:srgbClr val="FFFF00"/>
                </a:highlight>
              </a:rPr>
              <a:t>Ceil(N/</a:t>
            </a:r>
            <a:r>
              <a:rPr lang="en-US" dirty="0" err="1">
                <a:highlight>
                  <a:srgbClr val="FFFF00"/>
                </a:highlight>
              </a:rPr>
              <a:t>BatchSize</a:t>
            </a:r>
            <a:r>
              <a:rPr lang="en-US" dirty="0">
                <a:highlight>
                  <a:srgbClr val="FFFF00"/>
                </a:highlight>
              </a:rPr>
              <a:t>)+1</a:t>
            </a:r>
          </a:p>
        </p:txBody>
      </p:sp>
    </p:spTree>
    <p:extLst>
      <p:ext uri="{BB962C8B-B14F-4D97-AF65-F5344CB8AC3E}">
        <p14:creationId xmlns:p14="http://schemas.microsoft.com/office/powerpoint/2010/main" val="27586034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6116194-D391-948F-401E-888CD4307D84}"/>
              </a:ext>
            </a:extLst>
          </p:cNvPr>
          <p:cNvSpPr>
            <a:spLocks noGrp="1"/>
          </p:cNvSpPr>
          <p:nvPr>
            <p:ph idx="1"/>
          </p:nvPr>
        </p:nvSpPr>
        <p:spPr>
          <a:xfrm>
            <a:off x="529390" y="529388"/>
            <a:ext cx="11165306" cy="6112044"/>
          </a:xfrm>
        </p:spPr>
        <p:txBody>
          <a:bodyPr/>
          <a:lstStyle/>
          <a:p>
            <a:r>
              <a:rPr lang="en-US" dirty="0">
                <a:solidFill>
                  <a:srgbClr val="FF0000"/>
                </a:solidFill>
              </a:rPr>
              <a:t>Sub-Select</a:t>
            </a:r>
          </a:p>
          <a:p>
            <a:pPr lvl="1"/>
            <a:r>
              <a:rPr lang="en-US" dirty="0">
                <a:solidFill>
                  <a:srgbClr val="FF0000"/>
                </a:solidFill>
              </a:rPr>
              <a:t>Specialized form of the batch fetching strategy for collections</a:t>
            </a:r>
          </a:p>
          <a:p>
            <a:pPr lvl="2"/>
            <a:r>
              <a:rPr lang="en-US" dirty="0">
                <a:solidFill>
                  <a:srgbClr val="FF0000"/>
                </a:solidFill>
              </a:rPr>
              <a:t>Instead of loading a batch of collections it loads all related collections in one select</a:t>
            </a:r>
          </a:p>
          <a:p>
            <a:pPr lvl="2"/>
            <a:r>
              <a:rPr lang="en-US" dirty="0">
                <a:solidFill>
                  <a:srgbClr val="FF0000"/>
                </a:solidFill>
              </a:rPr>
              <a:t>Like batch fetching it does not retrieve anything until the first time a collection is needed</a:t>
            </a:r>
          </a:p>
          <a:p>
            <a:pPr lvl="1"/>
            <a:r>
              <a:rPr lang="en-US" dirty="0">
                <a:solidFill>
                  <a:srgbClr val="FF0000"/>
                </a:solidFill>
              </a:rPr>
              <a:t>Sub-select is not available for references</a:t>
            </a:r>
          </a:p>
          <a:p>
            <a:pPr lvl="1"/>
            <a:r>
              <a:rPr lang="en-US" dirty="0">
                <a:solidFill>
                  <a:srgbClr val="FF0000"/>
                </a:solidFill>
              </a:rPr>
              <a:t>Sub-select eager fetching only works with collections</a:t>
            </a:r>
          </a:p>
          <a:p>
            <a:pPr lvl="1"/>
            <a:r>
              <a:rPr lang="en-US" dirty="0">
                <a:solidFill>
                  <a:srgbClr val="FF0000"/>
                </a:solidFill>
              </a:rPr>
              <a:t>@OneToMany(mappedBy="salesRep", cascade=</a:t>
            </a:r>
            <a:r>
              <a:rPr lang="en-US" dirty="0" err="1">
                <a:solidFill>
                  <a:srgbClr val="FF0000"/>
                </a:solidFill>
              </a:rPr>
              <a:t>CascadeType.PERSIST</a:t>
            </a:r>
            <a:r>
              <a:rPr lang="en-US" dirty="0">
                <a:solidFill>
                  <a:srgbClr val="FF0000"/>
                </a:solidFill>
              </a:rPr>
              <a:t>) @org.hibernate.annotations.Fetch( </a:t>
            </a:r>
            <a:r>
              <a:rPr lang="en-US" dirty="0" err="1">
                <a:solidFill>
                  <a:srgbClr val="FF0000"/>
                </a:solidFill>
              </a:rPr>
              <a:t>org.hibernate.annotations.FetchMode.SUBSELECT</a:t>
            </a:r>
            <a:r>
              <a:rPr lang="en-US" dirty="0">
                <a:solidFill>
                  <a:srgbClr val="FF0000"/>
                </a:solidFill>
              </a:rPr>
              <a:t> ) </a:t>
            </a:r>
          </a:p>
          <a:p>
            <a:pPr lvl="1"/>
            <a:r>
              <a:rPr lang="en-US" dirty="0">
                <a:solidFill>
                  <a:srgbClr val="FF0000"/>
                </a:solidFill>
              </a:rPr>
              <a:t>private Set&lt;Customer&gt; customers = new HashSet();</a:t>
            </a:r>
          </a:p>
          <a:p>
            <a:pPr lvl="1"/>
            <a:r>
              <a:rPr lang="en-US" dirty="0">
                <a:solidFill>
                  <a:srgbClr val="FF0000"/>
                </a:solidFill>
                <a:highlight>
                  <a:srgbClr val="FFFF00"/>
                </a:highlight>
              </a:rPr>
              <a:t>Sub-select solves the N+1 problem by turning it into a 1+1</a:t>
            </a:r>
          </a:p>
          <a:p>
            <a:pPr lvl="2"/>
            <a:r>
              <a:rPr lang="en-US" dirty="0">
                <a:solidFill>
                  <a:srgbClr val="FF0000"/>
                </a:solidFill>
                <a:highlight>
                  <a:srgbClr val="FFFF00"/>
                </a:highlight>
              </a:rPr>
              <a:t>Only avail for collections, not references</a:t>
            </a:r>
          </a:p>
          <a:p>
            <a:pPr lvl="2"/>
            <a:r>
              <a:rPr lang="en-US" dirty="0">
                <a:solidFill>
                  <a:srgbClr val="FF0000"/>
                </a:solidFill>
                <a:highlight>
                  <a:srgbClr val="FFFF00"/>
                </a:highlight>
              </a:rPr>
              <a:t>Many retrieve too much data if you did not actually need to work with the collections</a:t>
            </a:r>
          </a:p>
          <a:p>
            <a:pPr lvl="2"/>
            <a:r>
              <a:rPr lang="en-US" dirty="0">
                <a:solidFill>
                  <a:srgbClr val="FF0000"/>
                </a:solidFill>
                <a:highlight>
                  <a:srgbClr val="FFFF00"/>
                </a:highlight>
              </a:rPr>
              <a:t>Like batch fetching, no joins, no cartesian product</a:t>
            </a:r>
          </a:p>
          <a:p>
            <a:pPr lvl="1"/>
            <a:r>
              <a:rPr lang="en-US" dirty="0">
                <a:solidFill>
                  <a:srgbClr val="FF0000"/>
                </a:solidFill>
                <a:highlight>
                  <a:srgbClr val="FFFF00"/>
                </a:highlight>
              </a:rPr>
              <a:t>Internally sub select keeps track of the query used to retrieve the original objects</a:t>
            </a:r>
          </a:p>
        </p:txBody>
      </p:sp>
    </p:spTree>
    <p:extLst>
      <p:ext uri="{BB962C8B-B14F-4D97-AF65-F5344CB8AC3E}">
        <p14:creationId xmlns:p14="http://schemas.microsoft.com/office/powerpoint/2010/main" val="4427999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6116194-D391-948F-401E-888CD4307D84}"/>
              </a:ext>
            </a:extLst>
          </p:cNvPr>
          <p:cNvSpPr>
            <a:spLocks noGrp="1"/>
          </p:cNvSpPr>
          <p:nvPr>
            <p:ph idx="1"/>
          </p:nvPr>
        </p:nvSpPr>
        <p:spPr>
          <a:xfrm>
            <a:off x="529390" y="529388"/>
            <a:ext cx="11165306" cy="6112044"/>
          </a:xfrm>
        </p:spPr>
        <p:txBody>
          <a:bodyPr>
            <a:normAutofit fontScale="92500" lnSpcReduction="20000"/>
          </a:bodyPr>
          <a:lstStyle/>
          <a:p>
            <a:r>
              <a:rPr lang="en-US" dirty="0"/>
              <a:t>2</a:t>
            </a:r>
            <a:r>
              <a:rPr lang="en-US" baseline="30000" dirty="0"/>
              <a:t>nd</a:t>
            </a:r>
            <a:r>
              <a:rPr lang="en-US" dirty="0"/>
              <a:t> Level Caching</a:t>
            </a:r>
          </a:p>
          <a:p>
            <a:pPr lvl="1"/>
            <a:r>
              <a:rPr lang="en-US" dirty="0"/>
              <a:t>By default Hibernate uses Session Cache</a:t>
            </a:r>
          </a:p>
          <a:p>
            <a:pPr lvl="1"/>
            <a:r>
              <a:rPr lang="en-US" dirty="0"/>
              <a:t>Can enable second level cache</a:t>
            </a:r>
          </a:p>
          <a:p>
            <a:pPr lvl="2"/>
            <a:r>
              <a:rPr lang="en-US" dirty="0"/>
              <a:t>Lasts for the duration of the </a:t>
            </a:r>
            <a:r>
              <a:rPr lang="en-US" dirty="0" err="1"/>
              <a:t>SessionFactory</a:t>
            </a:r>
            <a:endParaRPr lang="en-US" dirty="0"/>
          </a:p>
          <a:p>
            <a:pPr lvl="2"/>
            <a:r>
              <a:rPr lang="en-US" dirty="0"/>
              <a:t>Shared by all sessions</a:t>
            </a:r>
          </a:p>
          <a:p>
            <a:pPr lvl="1"/>
            <a:r>
              <a:rPr lang="en-US" dirty="0"/>
              <a:t>Should never be used as an alternative to fetch optimizations</a:t>
            </a:r>
          </a:p>
          <a:p>
            <a:pPr lvl="2"/>
            <a:r>
              <a:rPr lang="en-US" dirty="0"/>
              <a:t>Can not solve problem</a:t>
            </a:r>
          </a:p>
          <a:p>
            <a:pPr lvl="2"/>
            <a:r>
              <a:rPr lang="en-US" dirty="0"/>
              <a:t>Should be used to scale the application</a:t>
            </a:r>
          </a:p>
          <a:p>
            <a:pPr lvl="1"/>
            <a:r>
              <a:rPr lang="en-US" dirty="0"/>
              <a:t>Caching is a large and complex field</a:t>
            </a:r>
          </a:p>
          <a:p>
            <a:pPr lvl="1"/>
            <a:r>
              <a:rPr lang="en-US" dirty="0"/>
              <a:t>What To Cache?</a:t>
            </a:r>
          </a:p>
          <a:p>
            <a:pPr lvl="2"/>
            <a:r>
              <a:rPr lang="en-US" dirty="0"/>
              <a:t>Entity objects and collections</a:t>
            </a:r>
          </a:p>
          <a:p>
            <a:pPr lvl="2"/>
            <a:r>
              <a:rPr lang="en-US" dirty="0">
                <a:highlight>
                  <a:srgbClr val="FF0000"/>
                </a:highlight>
              </a:rPr>
              <a:t>Good candidates for caching</a:t>
            </a:r>
          </a:p>
          <a:p>
            <a:pPr lvl="3"/>
            <a:r>
              <a:rPr lang="en-US" dirty="0">
                <a:highlight>
                  <a:srgbClr val="FF0000"/>
                </a:highlight>
              </a:rPr>
              <a:t>Do not change or change rarely</a:t>
            </a:r>
          </a:p>
          <a:p>
            <a:pPr lvl="3"/>
            <a:r>
              <a:rPr lang="en-US" dirty="0">
                <a:highlight>
                  <a:srgbClr val="FF0000"/>
                </a:highlight>
              </a:rPr>
              <a:t>Modified only by your application</a:t>
            </a:r>
          </a:p>
          <a:p>
            <a:pPr lvl="3"/>
            <a:r>
              <a:rPr lang="en-US" dirty="0">
                <a:highlight>
                  <a:srgbClr val="FF0000"/>
                </a:highlight>
              </a:rPr>
              <a:t>Are non-critical to the application</a:t>
            </a:r>
          </a:p>
          <a:p>
            <a:pPr lvl="1"/>
            <a:r>
              <a:rPr lang="en-US" dirty="0"/>
              <a:t>Caching strategies</a:t>
            </a:r>
          </a:p>
          <a:p>
            <a:pPr lvl="2"/>
            <a:r>
              <a:rPr lang="en-US" dirty="0"/>
              <a:t>Read only</a:t>
            </a:r>
          </a:p>
          <a:p>
            <a:pPr lvl="2"/>
            <a:r>
              <a:rPr lang="en-US" dirty="0"/>
              <a:t>Non Strict read-Write</a:t>
            </a:r>
          </a:p>
          <a:p>
            <a:pPr lvl="2"/>
            <a:r>
              <a:rPr lang="en-US" dirty="0"/>
              <a:t>Read-Write</a:t>
            </a:r>
          </a:p>
          <a:p>
            <a:pPr lvl="2"/>
            <a:r>
              <a:rPr lang="en-US" dirty="0"/>
              <a:t>Transactional</a:t>
            </a:r>
            <a:endParaRPr lang="en-US" dirty="0">
              <a:highlight>
                <a:srgbClr val="FFFF00"/>
              </a:highlight>
            </a:endParaRPr>
          </a:p>
        </p:txBody>
      </p:sp>
    </p:spTree>
    <p:extLst>
      <p:ext uri="{BB962C8B-B14F-4D97-AF65-F5344CB8AC3E}">
        <p14:creationId xmlns:p14="http://schemas.microsoft.com/office/powerpoint/2010/main" val="42867006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6116194-D391-948F-401E-888CD4307D84}"/>
              </a:ext>
            </a:extLst>
          </p:cNvPr>
          <p:cNvSpPr>
            <a:spLocks noGrp="1"/>
          </p:cNvSpPr>
          <p:nvPr>
            <p:ph idx="1"/>
          </p:nvPr>
        </p:nvSpPr>
        <p:spPr>
          <a:xfrm>
            <a:off x="352926" y="1876926"/>
            <a:ext cx="11341770" cy="4764506"/>
          </a:xfrm>
        </p:spPr>
        <p:txBody>
          <a:bodyPr>
            <a:normAutofit/>
          </a:bodyPr>
          <a:lstStyle/>
          <a:p>
            <a:r>
              <a:rPr lang="en-US" dirty="0">
                <a:highlight>
                  <a:srgbClr val="FFFF00"/>
                </a:highlight>
              </a:rPr>
              <a:t>Category </a:t>
            </a:r>
            <a:r>
              <a:rPr lang="en-US" dirty="0">
                <a:highlight>
                  <a:srgbClr val="FFFF00"/>
                </a:highlight>
                <a:sym typeface="Wingdings" panose="05000000000000000000" pitchFamily="2" charset="2"/>
              </a:rPr>
              <a:t> Read Only</a:t>
            </a:r>
          </a:p>
          <a:p>
            <a:pPr lvl="1"/>
            <a:r>
              <a:rPr lang="en-US" dirty="0">
                <a:highlight>
                  <a:srgbClr val="FFFF00"/>
                </a:highlight>
                <a:sym typeface="Wingdings" panose="05000000000000000000" pitchFamily="2" charset="2"/>
              </a:rPr>
              <a:t>Category are never updated</a:t>
            </a:r>
          </a:p>
          <a:p>
            <a:r>
              <a:rPr lang="en-US" dirty="0" err="1">
                <a:highlight>
                  <a:srgbClr val="FFFF00"/>
                </a:highlight>
                <a:sym typeface="Wingdings" panose="05000000000000000000" pitchFamily="2" charset="2"/>
              </a:rPr>
              <a:t>SalesRep</a:t>
            </a:r>
            <a:r>
              <a:rPr lang="en-US" dirty="0">
                <a:highlight>
                  <a:srgbClr val="FFFF00"/>
                </a:highlight>
                <a:sym typeface="Wingdings" panose="05000000000000000000" pitchFamily="2" charset="2"/>
              </a:rPr>
              <a:t>  Non Strict Read Write</a:t>
            </a:r>
          </a:p>
          <a:p>
            <a:pPr lvl="1"/>
            <a:r>
              <a:rPr lang="en-US" dirty="0">
                <a:highlight>
                  <a:srgbClr val="FFFF00"/>
                </a:highlight>
                <a:sym typeface="Wingdings" panose="05000000000000000000" pitchFamily="2" charset="2"/>
              </a:rPr>
              <a:t>Seldom change, stale records are fine</a:t>
            </a:r>
          </a:p>
          <a:p>
            <a:r>
              <a:rPr lang="en-US" dirty="0">
                <a:highlight>
                  <a:srgbClr val="FFFF00"/>
                </a:highlight>
                <a:sym typeface="Wingdings" panose="05000000000000000000" pitchFamily="2" charset="2"/>
              </a:rPr>
              <a:t>Customer  Not cached</a:t>
            </a:r>
          </a:p>
          <a:p>
            <a:pPr lvl="1"/>
            <a:r>
              <a:rPr lang="en-US" dirty="0">
                <a:highlight>
                  <a:srgbClr val="FFFF00"/>
                </a:highlight>
                <a:sym typeface="Wingdings" panose="05000000000000000000" pitchFamily="2" charset="2"/>
              </a:rPr>
              <a:t>Too many customers and customer are updated frequently</a:t>
            </a:r>
          </a:p>
          <a:p>
            <a:r>
              <a:rPr lang="en-US" dirty="0">
                <a:highlight>
                  <a:srgbClr val="FFFF00"/>
                </a:highlight>
                <a:sym typeface="Wingdings" panose="05000000000000000000" pitchFamily="2" charset="2"/>
              </a:rPr>
              <a:t>Customer Collection for each category  Read Write</a:t>
            </a:r>
          </a:p>
          <a:p>
            <a:pPr lvl="1"/>
            <a:r>
              <a:rPr lang="en-US" dirty="0">
                <a:highlight>
                  <a:srgbClr val="FFFF00"/>
                </a:highlight>
                <a:sym typeface="Wingdings" panose="05000000000000000000" pitchFamily="2" charset="2"/>
              </a:rPr>
              <a:t>Often used, try to avoid stale data as much as possible</a:t>
            </a:r>
          </a:p>
          <a:p>
            <a:r>
              <a:rPr lang="en-US" dirty="0">
                <a:highlight>
                  <a:srgbClr val="FFFF00"/>
                </a:highlight>
                <a:sym typeface="Wingdings" panose="05000000000000000000" pitchFamily="2" charset="2"/>
              </a:rPr>
              <a:t>Customer Collection For Each </a:t>
            </a:r>
            <a:r>
              <a:rPr lang="en-US" dirty="0" err="1">
                <a:highlight>
                  <a:srgbClr val="FFFF00"/>
                </a:highlight>
                <a:sym typeface="Wingdings" panose="05000000000000000000" pitchFamily="2" charset="2"/>
              </a:rPr>
              <a:t>SalesRepNot</a:t>
            </a:r>
            <a:r>
              <a:rPr lang="en-US" dirty="0">
                <a:highlight>
                  <a:srgbClr val="FFFF00"/>
                </a:highlight>
                <a:sym typeface="Wingdings" panose="05000000000000000000" pitchFamily="2" charset="2"/>
              </a:rPr>
              <a:t> cached</a:t>
            </a:r>
          </a:p>
          <a:p>
            <a:pPr lvl="1"/>
            <a:r>
              <a:rPr lang="en-US" dirty="0">
                <a:highlight>
                  <a:srgbClr val="FFFF00"/>
                </a:highlight>
                <a:sym typeface="Wingdings" panose="05000000000000000000" pitchFamily="2" charset="2"/>
              </a:rPr>
              <a:t>Not used frequently</a:t>
            </a:r>
          </a:p>
          <a:p>
            <a:pPr lvl="1"/>
            <a:endParaRPr lang="en-US" dirty="0">
              <a:highlight>
                <a:srgbClr val="FFFF00"/>
              </a:highlight>
            </a:endParaRPr>
          </a:p>
        </p:txBody>
      </p:sp>
      <p:pic>
        <p:nvPicPr>
          <p:cNvPr id="6" name="Picture 5">
            <a:extLst>
              <a:ext uri="{FF2B5EF4-FFF2-40B4-BE49-F238E27FC236}">
                <a16:creationId xmlns:a16="http://schemas.microsoft.com/office/drawing/2014/main" id="{A052C0F6-5CD3-D03C-3ECA-F2BA084290BF}"/>
              </a:ext>
            </a:extLst>
          </p:cNvPr>
          <p:cNvPicPr>
            <a:picLocks noChangeAspect="1"/>
          </p:cNvPicPr>
          <p:nvPr/>
        </p:nvPicPr>
        <p:blipFill>
          <a:blip r:embed="rId2"/>
          <a:stretch>
            <a:fillRect/>
          </a:stretch>
        </p:blipFill>
        <p:spPr>
          <a:xfrm>
            <a:off x="152643" y="624201"/>
            <a:ext cx="3673158" cy="861135"/>
          </a:xfrm>
          <a:prstGeom prst="rect">
            <a:avLst/>
          </a:prstGeom>
        </p:spPr>
      </p:pic>
    </p:spTree>
    <p:extLst>
      <p:ext uri="{BB962C8B-B14F-4D97-AF65-F5344CB8AC3E}">
        <p14:creationId xmlns:p14="http://schemas.microsoft.com/office/powerpoint/2010/main" val="2990021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7EDA804-FA4D-4B88-B276-08BEAB712A37}"/>
              </a:ext>
            </a:extLst>
          </p:cNvPr>
          <p:cNvPicPr>
            <a:picLocks noChangeAspect="1"/>
          </p:cNvPicPr>
          <p:nvPr/>
        </p:nvPicPr>
        <p:blipFill>
          <a:blip r:embed="rId2"/>
          <a:stretch>
            <a:fillRect/>
          </a:stretch>
        </p:blipFill>
        <p:spPr>
          <a:xfrm>
            <a:off x="637603" y="430761"/>
            <a:ext cx="3970973" cy="2998239"/>
          </a:xfrm>
          <a:prstGeom prst="rect">
            <a:avLst/>
          </a:prstGeom>
        </p:spPr>
      </p:pic>
      <p:pic>
        <p:nvPicPr>
          <p:cNvPr id="9" name="Picture 8">
            <a:extLst>
              <a:ext uri="{FF2B5EF4-FFF2-40B4-BE49-F238E27FC236}">
                <a16:creationId xmlns:a16="http://schemas.microsoft.com/office/drawing/2014/main" id="{F1A974C3-DEA2-4260-B3D3-62A401CEEAB2}"/>
              </a:ext>
            </a:extLst>
          </p:cNvPr>
          <p:cNvPicPr>
            <a:picLocks noChangeAspect="1"/>
          </p:cNvPicPr>
          <p:nvPr/>
        </p:nvPicPr>
        <p:blipFill>
          <a:blip r:embed="rId3"/>
          <a:stretch>
            <a:fillRect/>
          </a:stretch>
        </p:blipFill>
        <p:spPr>
          <a:xfrm>
            <a:off x="5719101" y="342368"/>
            <a:ext cx="3728650" cy="2082717"/>
          </a:xfrm>
          <a:prstGeom prst="rect">
            <a:avLst/>
          </a:prstGeom>
        </p:spPr>
      </p:pic>
      <p:pic>
        <p:nvPicPr>
          <p:cNvPr id="11" name="Picture 10">
            <a:extLst>
              <a:ext uri="{FF2B5EF4-FFF2-40B4-BE49-F238E27FC236}">
                <a16:creationId xmlns:a16="http://schemas.microsoft.com/office/drawing/2014/main" id="{9E7FE03D-5304-41AC-B525-F84D1BD238E3}"/>
              </a:ext>
            </a:extLst>
          </p:cNvPr>
          <p:cNvPicPr>
            <a:picLocks noChangeAspect="1"/>
          </p:cNvPicPr>
          <p:nvPr/>
        </p:nvPicPr>
        <p:blipFill>
          <a:blip r:embed="rId4"/>
          <a:stretch>
            <a:fillRect/>
          </a:stretch>
        </p:blipFill>
        <p:spPr>
          <a:xfrm>
            <a:off x="108196" y="3617595"/>
            <a:ext cx="5203881" cy="3130677"/>
          </a:xfrm>
          <a:prstGeom prst="rect">
            <a:avLst/>
          </a:prstGeom>
        </p:spPr>
      </p:pic>
      <p:pic>
        <p:nvPicPr>
          <p:cNvPr id="12" name="Picture 11">
            <a:extLst>
              <a:ext uri="{FF2B5EF4-FFF2-40B4-BE49-F238E27FC236}">
                <a16:creationId xmlns:a16="http://schemas.microsoft.com/office/drawing/2014/main" id="{5E681F31-4B1C-42E7-B58A-B7E4526BD5D0}"/>
              </a:ext>
            </a:extLst>
          </p:cNvPr>
          <p:cNvPicPr>
            <a:picLocks noChangeAspect="1"/>
          </p:cNvPicPr>
          <p:nvPr/>
        </p:nvPicPr>
        <p:blipFill>
          <a:blip r:embed="rId5"/>
          <a:stretch>
            <a:fillRect/>
          </a:stretch>
        </p:blipFill>
        <p:spPr>
          <a:xfrm>
            <a:off x="5798038" y="2659562"/>
            <a:ext cx="4874036" cy="2662501"/>
          </a:xfrm>
          <a:prstGeom prst="rect">
            <a:avLst/>
          </a:prstGeom>
        </p:spPr>
      </p:pic>
      <p:sp>
        <p:nvSpPr>
          <p:cNvPr id="13" name="TextBox 12">
            <a:extLst>
              <a:ext uri="{FF2B5EF4-FFF2-40B4-BE49-F238E27FC236}">
                <a16:creationId xmlns:a16="http://schemas.microsoft.com/office/drawing/2014/main" id="{484E0C1A-804B-4D85-97A3-EB0FE8EDE16B}"/>
              </a:ext>
            </a:extLst>
          </p:cNvPr>
          <p:cNvSpPr txBox="1"/>
          <p:nvPr/>
        </p:nvSpPr>
        <p:spPr>
          <a:xfrm>
            <a:off x="5719101" y="5476776"/>
            <a:ext cx="6168098" cy="1815882"/>
          </a:xfrm>
          <a:prstGeom prst="rect">
            <a:avLst/>
          </a:prstGeom>
          <a:noFill/>
        </p:spPr>
        <p:txBody>
          <a:bodyPr wrap="square" rtlCol="0">
            <a:spAutoFit/>
          </a:bodyPr>
          <a:lstStyle/>
          <a:p>
            <a:r>
              <a:rPr lang="en-US" sz="1400" dirty="0">
                <a:solidFill>
                  <a:srgbClr val="FF0000"/>
                </a:solidFill>
                <a:highlight>
                  <a:srgbClr val="FFFF00"/>
                </a:highlight>
              </a:rPr>
              <a:t>Note: here four field are creates Id, </a:t>
            </a:r>
            <a:r>
              <a:rPr lang="en-US" sz="1400" dirty="0" err="1">
                <a:solidFill>
                  <a:srgbClr val="FF0000"/>
                </a:solidFill>
                <a:highlight>
                  <a:srgbClr val="FFFF00"/>
                </a:highlight>
              </a:rPr>
              <a:t>firstName</a:t>
            </a:r>
            <a:r>
              <a:rPr lang="en-US" sz="1400" dirty="0">
                <a:solidFill>
                  <a:srgbClr val="FF0000"/>
                </a:solidFill>
                <a:highlight>
                  <a:srgbClr val="FFFF00"/>
                </a:highlight>
              </a:rPr>
              <a:t>, </a:t>
            </a:r>
            <a:r>
              <a:rPr lang="en-US" sz="1400" dirty="0" err="1">
                <a:solidFill>
                  <a:srgbClr val="FF0000"/>
                </a:solidFill>
                <a:highlight>
                  <a:srgbClr val="FFFF00"/>
                </a:highlight>
              </a:rPr>
              <a:t>lastName</a:t>
            </a:r>
            <a:r>
              <a:rPr lang="en-US" sz="1400" dirty="0">
                <a:solidFill>
                  <a:srgbClr val="FF0000"/>
                </a:solidFill>
                <a:highlight>
                  <a:srgbClr val="FFFF00"/>
                </a:highlight>
              </a:rPr>
              <a:t>, and Name. FirstName and </a:t>
            </a:r>
            <a:r>
              <a:rPr lang="en-US" sz="1400" dirty="0" err="1">
                <a:solidFill>
                  <a:srgbClr val="FF0000"/>
                </a:solidFill>
                <a:highlight>
                  <a:srgbClr val="FFFF00"/>
                </a:highlight>
              </a:rPr>
              <a:t>LastName</a:t>
            </a:r>
            <a:r>
              <a:rPr lang="en-US" sz="1400" dirty="0">
                <a:solidFill>
                  <a:srgbClr val="FF0000"/>
                </a:solidFill>
                <a:highlight>
                  <a:srgbClr val="FFFF00"/>
                </a:highlight>
              </a:rPr>
              <a:t> are set via Name setter. While table field are created via getter method Also, for property based both getter and setter are required however setter can exist along but getter cannot</a:t>
            </a:r>
          </a:p>
          <a:p>
            <a:r>
              <a:rPr lang="en-US" sz="1400" b="1" dirty="0">
                <a:solidFill>
                  <a:srgbClr val="FF0000"/>
                </a:solidFill>
                <a:highlight>
                  <a:srgbClr val="FFFF00"/>
                </a:highlight>
              </a:rPr>
              <a:t>@Entity(name=“My_Table”)</a:t>
            </a:r>
            <a:r>
              <a:rPr lang="en-US" sz="1400" b="1" dirty="0">
                <a:solidFill>
                  <a:srgbClr val="FF0000"/>
                </a:solidFill>
                <a:highlight>
                  <a:srgbClr val="FFFF00"/>
                </a:highlight>
                <a:sym typeface="Wingdings" panose="05000000000000000000" pitchFamily="2" charset="2"/>
              </a:rPr>
              <a:t>My_Table is a logical name that will be used by HQL</a:t>
            </a:r>
            <a:endParaRPr lang="en-US" sz="1400" b="1" dirty="0">
              <a:solidFill>
                <a:srgbClr val="FF0000"/>
              </a:solidFill>
              <a:highlight>
                <a:srgbClr val="FFFF00"/>
              </a:highlight>
            </a:endParaRPr>
          </a:p>
          <a:p>
            <a:endParaRPr lang="en-US" sz="1400" dirty="0">
              <a:solidFill>
                <a:srgbClr val="FF0000"/>
              </a:solidFill>
              <a:highlight>
                <a:srgbClr val="FFFF00"/>
              </a:highlight>
            </a:endParaRPr>
          </a:p>
          <a:p>
            <a:endParaRPr lang="en-US" sz="1400" dirty="0">
              <a:solidFill>
                <a:srgbClr val="FF0000"/>
              </a:solidFill>
              <a:highlight>
                <a:srgbClr val="FFFF00"/>
              </a:highlight>
            </a:endParaRPr>
          </a:p>
        </p:txBody>
      </p:sp>
    </p:spTree>
    <p:extLst>
      <p:ext uri="{BB962C8B-B14F-4D97-AF65-F5344CB8AC3E}">
        <p14:creationId xmlns:p14="http://schemas.microsoft.com/office/powerpoint/2010/main" val="16655670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6116194-D391-948F-401E-888CD4307D84}"/>
              </a:ext>
            </a:extLst>
          </p:cNvPr>
          <p:cNvSpPr>
            <a:spLocks noGrp="1"/>
          </p:cNvSpPr>
          <p:nvPr>
            <p:ph idx="1"/>
          </p:nvPr>
        </p:nvSpPr>
        <p:spPr>
          <a:xfrm>
            <a:off x="529390" y="529388"/>
            <a:ext cx="11165306" cy="6112044"/>
          </a:xfrm>
        </p:spPr>
        <p:txBody>
          <a:bodyPr>
            <a:normAutofit/>
          </a:bodyPr>
          <a:lstStyle/>
          <a:p>
            <a:r>
              <a:rPr lang="en-US" dirty="0"/>
              <a:t>@Entity @org.hibernate.annotations.Entity(mutable=false) @org.hibernate.annotations.Cache(usage= </a:t>
            </a:r>
            <a:r>
              <a:rPr lang="en-US" dirty="0" err="1"/>
              <a:t>CacheConcurrencyStrategy.READ_ONLY</a:t>
            </a:r>
            <a:r>
              <a:rPr lang="en-US" dirty="0"/>
              <a:t> )</a:t>
            </a:r>
          </a:p>
          <a:p>
            <a:endParaRPr lang="en-US" dirty="0">
              <a:highlight>
                <a:srgbClr val="FFFF00"/>
              </a:highlight>
            </a:endParaRPr>
          </a:p>
          <a:p>
            <a:r>
              <a:rPr lang="en-US" dirty="0"/>
              <a:t>@OneToMany(mappedBy="category") @org.hibernate.annotations.Cache(usage= </a:t>
            </a:r>
            <a:r>
              <a:rPr lang="en-US" dirty="0" err="1"/>
              <a:t>CacheConcurrencyStrategy.READ_WRITE</a:t>
            </a:r>
            <a:r>
              <a:rPr lang="en-US" dirty="0"/>
              <a:t> ) private Set customers = new HashSet();</a:t>
            </a:r>
            <a:endParaRPr lang="en-US" dirty="0">
              <a:highlight>
                <a:srgbClr val="FFFF00"/>
              </a:highlight>
            </a:endParaRPr>
          </a:p>
          <a:p>
            <a:endParaRPr lang="en-US" dirty="0">
              <a:highlight>
                <a:srgbClr val="FFFF00"/>
              </a:highlight>
            </a:endParaRPr>
          </a:p>
          <a:p>
            <a:r>
              <a:rPr lang="en-US" dirty="0">
                <a:highlight>
                  <a:srgbClr val="FFFF00"/>
                </a:highlight>
              </a:rPr>
              <a:t>Analyze SQL</a:t>
            </a:r>
          </a:p>
          <a:p>
            <a:pPr lvl="1"/>
            <a:r>
              <a:rPr lang="en-US" dirty="0">
                <a:highlight>
                  <a:srgbClr val="FFFF00"/>
                </a:highlight>
              </a:rPr>
              <a:t>Before changing any fetching strategies</a:t>
            </a:r>
          </a:p>
          <a:p>
            <a:pPr lvl="2"/>
            <a:r>
              <a:rPr lang="en-US" dirty="0">
                <a:highlight>
                  <a:srgbClr val="FFFF00"/>
                </a:highlight>
              </a:rPr>
              <a:t>Analyze the </a:t>
            </a:r>
            <a:r>
              <a:rPr lang="en-US" dirty="0" err="1">
                <a:highlight>
                  <a:srgbClr val="FFFF00"/>
                </a:highlight>
              </a:rPr>
              <a:t>sql</a:t>
            </a:r>
            <a:r>
              <a:rPr lang="en-US" dirty="0">
                <a:highlight>
                  <a:srgbClr val="FFFF00"/>
                </a:highlight>
              </a:rPr>
              <a:t> hibernate uses</a:t>
            </a:r>
          </a:p>
          <a:p>
            <a:pPr lvl="2"/>
            <a:r>
              <a:rPr lang="en-US" dirty="0">
                <a:highlight>
                  <a:srgbClr val="FFFF00"/>
                </a:highlight>
              </a:rPr>
              <a:t>Look for things that can actually cause problems</a:t>
            </a:r>
          </a:p>
          <a:p>
            <a:pPr lvl="2"/>
            <a:r>
              <a:rPr lang="en-US" dirty="0">
                <a:highlight>
                  <a:srgbClr val="FFFF00"/>
                </a:highlight>
              </a:rPr>
              <a:t>Do not overoptimize, only update real problem areas</a:t>
            </a:r>
          </a:p>
        </p:txBody>
      </p:sp>
    </p:spTree>
    <p:extLst>
      <p:ext uri="{BB962C8B-B14F-4D97-AF65-F5344CB8AC3E}">
        <p14:creationId xmlns:p14="http://schemas.microsoft.com/office/powerpoint/2010/main" val="24340261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6116194-D391-948F-401E-888CD4307D84}"/>
              </a:ext>
            </a:extLst>
          </p:cNvPr>
          <p:cNvSpPr>
            <a:spLocks noGrp="1"/>
          </p:cNvSpPr>
          <p:nvPr>
            <p:ph idx="1"/>
          </p:nvPr>
        </p:nvSpPr>
        <p:spPr>
          <a:xfrm>
            <a:off x="529390" y="529388"/>
            <a:ext cx="11165306" cy="6112044"/>
          </a:xfrm>
        </p:spPr>
        <p:txBody>
          <a:bodyPr>
            <a:normAutofit/>
          </a:bodyPr>
          <a:lstStyle/>
          <a:p>
            <a:r>
              <a:rPr lang="en-US" dirty="0"/>
              <a:t>Optimization Steps</a:t>
            </a:r>
          </a:p>
          <a:p>
            <a:pPr lvl="1"/>
            <a:r>
              <a:rPr lang="en-US" dirty="0"/>
              <a:t>1. Update Fetching Strategies by: </a:t>
            </a:r>
          </a:p>
          <a:p>
            <a:pPr lvl="2"/>
            <a:r>
              <a:rPr lang="en-US" dirty="0"/>
              <a:t>a) Analyzing SQL used by Hibernate </a:t>
            </a:r>
          </a:p>
          <a:p>
            <a:pPr lvl="2"/>
            <a:r>
              <a:rPr lang="en-US" dirty="0"/>
              <a:t>b) Updating a Fetching Strategy </a:t>
            </a:r>
          </a:p>
          <a:p>
            <a:pPr lvl="2"/>
            <a:r>
              <a:rPr lang="en-US" dirty="0"/>
              <a:t>c) Checking SQL to ensure effectiveness </a:t>
            </a:r>
          </a:p>
          <a:p>
            <a:pPr lvl="1"/>
            <a:r>
              <a:rPr lang="en-US" dirty="0"/>
              <a:t>2. Enable Second Level Caching</a:t>
            </a:r>
          </a:p>
          <a:p>
            <a:pPr lvl="2"/>
            <a:r>
              <a:rPr lang="en-US" dirty="0"/>
              <a:t>Fine-tuning the cache settings in production</a:t>
            </a:r>
            <a:endParaRPr lang="en-US" dirty="0">
              <a:highlight>
                <a:srgbClr val="FFFF00"/>
              </a:highlight>
            </a:endParaRPr>
          </a:p>
        </p:txBody>
      </p:sp>
    </p:spTree>
    <p:extLst>
      <p:ext uri="{BB962C8B-B14F-4D97-AF65-F5344CB8AC3E}">
        <p14:creationId xmlns:p14="http://schemas.microsoft.com/office/powerpoint/2010/main" val="15190300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42296-DB1F-5982-91B6-54B05391A3B9}"/>
              </a:ext>
            </a:extLst>
          </p:cNvPr>
          <p:cNvSpPr>
            <a:spLocks noGrp="1"/>
          </p:cNvSpPr>
          <p:nvPr>
            <p:ph type="title"/>
          </p:nvPr>
        </p:nvSpPr>
        <p:spPr/>
        <p:txBody>
          <a:bodyPr/>
          <a:lstStyle/>
          <a:p>
            <a:r>
              <a:rPr lang="en-US" dirty="0"/>
              <a:t>Spring Container</a:t>
            </a:r>
          </a:p>
        </p:txBody>
      </p:sp>
      <p:sp>
        <p:nvSpPr>
          <p:cNvPr id="3" name="Content Placeholder 2">
            <a:extLst>
              <a:ext uri="{FF2B5EF4-FFF2-40B4-BE49-F238E27FC236}">
                <a16:creationId xmlns:a16="http://schemas.microsoft.com/office/drawing/2014/main" id="{0E688336-A9A8-E312-8429-0670B77CE790}"/>
              </a:ext>
            </a:extLst>
          </p:cNvPr>
          <p:cNvSpPr>
            <a:spLocks noGrp="1"/>
          </p:cNvSpPr>
          <p:nvPr>
            <p:ph idx="1"/>
          </p:nvPr>
        </p:nvSpPr>
        <p:spPr/>
        <p:txBody>
          <a:bodyPr>
            <a:normAutofit/>
          </a:bodyPr>
          <a:lstStyle/>
          <a:p>
            <a:r>
              <a:rPr lang="en-US" dirty="0"/>
              <a:t>Create Application Context</a:t>
            </a:r>
            <a:endParaRPr lang="en-US" dirty="0">
              <a:sym typeface="Wingdings" panose="05000000000000000000" pitchFamily="2" charset="2"/>
            </a:endParaRPr>
          </a:p>
          <a:p>
            <a:pPr lvl="1"/>
            <a:r>
              <a:rPr lang="en-US" dirty="0" err="1">
                <a:sym typeface="Wingdings" panose="05000000000000000000" pitchFamily="2" charset="2"/>
              </a:rPr>
              <a:t>ApplicationContext</a:t>
            </a:r>
            <a:r>
              <a:rPr lang="en-US" dirty="0">
                <a:sym typeface="Wingdings" panose="05000000000000000000" pitchFamily="2" charset="2"/>
              </a:rPr>
              <a:t> context= new </a:t>
            </a:r>
            <a:r>
              <a:rPr lang="en-US" dirty="0" err="1"/>
              <a:t>ClassPathXmlApplicationContext</a:t>
            </a:r>
            <a:r>
              <a:rPr lang="en-US" dirty="0"/>
              <a:t>(‘springconfig.xml’)</a:t>
            </a:r>
          </a:p>
          <a:p>
            <a:pPr lvl="1"/>
            <a:r>
              <a:rPr lang="en-US" dirty="0" err="1">
                <a:sym typeface="Wingdings" panose="05000000000000000000" pitchFamily="2" charset="2"/>
              </a:rPr>
              <a:t>ApplicationContext</a:t>
            </a:r>
            <a:r>
              <a:rPr lang="en-US" dirty="0">
                <a:sym typeface="Wingdings" panose="05000000000000000000" pitchFamily="2" charset="2"/>
              </a:rPr>
              <a:t> context= new </a:t>
            </a:r>
            <a:r>
              <a:rPr lang="en-US" dirty="0" err="1"/>
              <a:t>FileSystemXmlApplicationContext</a:t>
            </a:r>
            <a:r>
              <a:rPr lang="en-US" dirty="0"/>
              <a:t> (‘c:\springconfig.xml’)</a:t>
            </a:r>
          </a:p>
          <a:p>
            <a:endParaRPr lang="en-US" dirty="0"/>
          </a:p>
          <a:p>
            <a:r>
              <a:rPr lang="en-US" dirty="0"/>
              <a:t>Get the bean</a:t>
            </a:r>
          </a:p>
          <a:p>
            <a:pPr lvl="1"/>
            <a:r>
              <a:rPr lang="en-US" dirty="0" err="1">
                <a:sym typeface="Wingdings" panose="05000000000000000000" pitchFamily="2" charset="2"/>
              </a:rPr>
              <a:t>context.getBean</a:t>
            </a:r>
            <a:r>
              <a:rPr lang="en-US" dirty="0">
                <a:sym typeface="Wingdings" panose="05000000000000000000" pitchFamily="2" charset="2"/>
              </a:rPr>
              <a:t>(“@Id”,</a:t>
            </a:r>
            <a:r>
              <a:rPr lang="en-US" dirty="0" err="1">
                <a:sym typeface="Wingdings" panose="05000000000000000000" pitchFamily="2" charset="2"/>
              </a:rPr>
              <a:t>ClassName.class</a:t>
            </a:r>
            <a:r>
              <a:rPr lang="en-US" dirty="0">
                <a:sym typeface="Wingdings" panose="05000000000000000000" pitchFamily="2" charset="2"/>
              </a:rPr>
              <a:t>)</a:t>
            </a:r>
          </a:p>
          <a:p>
            <a:r>
              <a:rPr lang="en-US" dirty="0">
                <a:sym typeface="Wingdings" panose="05000000000000000000" pitchFamily="2" charset="2"/>
              </a:rPr>
              <a:t>Bean Declare</a:t>
            </a:r>
          </a:p>
          <a:p>
            <a:pPr lvl="1"/>
            <a:r>
              <a:rPr lang="en-US" dirty="0"/>
              <a:t>&lt;bean id="</a:t>
            </a:r>
            <a:r>
              <a:rPr lang="en-US" dirty="0" err="1"/>
              <a:t>customerService</a:t>
            </a:r>
            <a:r>
              <a:rPr lang="en-US" dirty="0"/>
              <a:t>" class="module2.helloworld.CustomerService" /&gt;</a:t>
            </a:r>
          </a:p>
        </p:txBody>
      </p:sp>
    </p:spTree>
    <p:extLst>
      <p:ext uri="{BB962C8B-B14F-4D97-AF65-F5344CB8AC3E}">
        <p14:creationId xmlns:p14="http://schemas.microsoft.com/office/powerpoint/2010/main" val="17256469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688336-A9A8-E312-8429-0670B77CE790}"/>
              </a:ext>
            </a:extLst>
          </p:cNvPr>
          <p:cNvSpPr>
            <a:spLocks noGrp="1"/>
          </p:cNvSpPr>
          <p:nvPr>
            <p:ph idx="1"/>
          </p:nvPr>
        </p:nvSpPr>
        <p:spPr>
          <a:xfrm>
            <a:off x="401053" y="320842"/>
            <a:ext cx="11534273" cy="6192253"/>
          </a:xfrm>
        </p:spPr>
        <p:txBody>
          <a:bodyPr>
            <a:normAutofit/>
          </a:bodyPr>
          <a:lstStyle/>
          <a:p>
            <a:r>
              <a:rPr lang="en-US" dirty="0"/>
              <a:t>Life Cycle Methods</a:t>
            </a:r>
          </a:p>
          <a:p>
            <a:pPr lvl="1"/>
            <a:r>
              <a:rPr lang="en-US" dirty="0"/>
              <a:t>&lt;bean id="</a:t>
            </a:r>
            <a:r>
              <a:rPr lang="en-US" dirty="0" err="1"/>
              <a:t>customerService</a:t>
            </a:r>
            <a:r>
              <a:rPr lang="en-US" dirty="0"/>
              <a:t>" class="module2.helloworld.CustomerService“ </a:t>
            </a:r>
            <a:r>
              <a:rPr lang="en-US" dirty="0" err="1"/>
              <a:t>init</a:t>
            </a:r>
            <a:r>
              <a:rPr lang="en-US" dirty="0"/>
              <a:t>-method=“</a:t>
            </a:r>
            <a:r>
              <a:rPr lang="en-US" dirty="0" err="1"/>
              <a:t>init</a:t>
            </a:r>
            <a:r>
              <a:rPr lang="en-US" dirty="0"/>
              <a:t>” destroy-method=“cleanup” /&gt;</a:t>
            </a:r>
          </a:p>
          <a:p>
            <a:pPr lvl="1"/>
            <a:r>
              <a:rPr lang="en-US" dirty="0"/>
              <a:t>Calling order</a:t>
            </a:r>
          </a:p>
          <a:p>
            <a:pPr lvl="2"/>
            <a:r>
              <a:rPr lang="en-US" dirty="0" err="1"/>
              <a:t>Constructor</a:t>
            </a:r>
            <a:r>
              <a:rPr lang="en-US" dirty="0" err="1">
                <a:sym typeface="Wingdings" panose="05000000000000000000" pitchFamily="2" charset="2"/>
              </a:rPr>
              <a:t>init-method</a:t>
            </a:r>
            <a:r>
              <a:rPr lang="en-US" dirty="0">
                <a:sym typeface="Wingdings" panose="05000000000000000000" pitchFamily="2" charset="2"/>
              </a:rPr>
              <a:t>  other method on called  destroy on context closed</a:t>
            </a:r>
          </a:p>
          <a:p>
            <a:r>
              <a:rPr lang="en-US" dirty="0">
                <a:sym typeface="Wingdings" panose="05000000000000000000" pitchFamily="2" charset="2"/>
              </a:rPr>
              <a:t>Life Cycle Methods with annotation</a:t>
            </a:r>
          </a:p>
          <a:p>
            <a:pPr lvl="1"/>
            <a:r>
              <a:rPr lang="en-US" dirty="0">
                <a:sym typeface="Wingdings" panose="05000000000000000000" pitchFamily="2" charset="2"/>
              </a:rPr>
              <a:t>@PostConstruct</a:t>
            </a:r>
          </a:p>
          <a:p>
            <a:pPr lvl="2"/>
            <a:r>
              <a:rPr lang="en-US" dirty="0">
                <a:sym typeface="Wingdings" panose="05000000000000000000" pitchFamily="2" charset="2"/>
              </a:rPr>
              <a:t>Public void </a:t>
            </a:r>
            <a:r>
              <a:rPr lang="en-US" dirty="0" err="1">
                <a:sym typeface="Wingdings" panose="05000000000000000000" pitchFamily="2" charset="2"/>
              </a:rPr>
              <a:t>init</a:t>
            </a:r>
            <a:r>
              <a:rPr lang="en-US" dirty="0">
                <a:sym typeface="Wingdings" panose="05000000000000000000" pitchFamily="2" charset="2"/>
              </a:rPr>
              <a:t>(){}</a:t>
            </a:r>
          </a:p>
          <a:p>
            <a:pPr lvl="1"/>
            <a:r>
              <a:rPr lang="en-US" dirty="0"/>
              <a:t>@PreDestroy</a:t>
            </a:r>
          </a:p>
          <a:p>
            <a:pPr lvl="2"/>
            <a:r>
              <a:rPr lang="en-US" dirty="0"/>
              <a:t>Public void cleanup(){}</a:t>
            </a:r>
          </a:p>
          <a:p>
            <a:pPr lvl="1"/>
            <a:r>
              <a:rPr lang="en-US" dirty="0"/>
              <a:t>Need following line in springconfig.xml for executing annotation</a:t>
            </a:r>
          </a:p>
          <a:p>
            <a:pPr lvl="2"/>
            <a:r>
              <a:rPr lang="en-US" dirty="0"/>
              <a:t>&lt;</a:t>
            </a:r>
            <a:r>
              <a:rPr lang="en-US" dirty="0" err="1"/>
              <a:t>context:annotation-config</a:t>
            </a:r>
            <a:r>
              <a:rPr lang="en-US" dirty="0"/>
              <a:t>/&gt;</a:t>
            </a:r>
          </a:p>
          <a:p>
            <a:pPr lvl="1"/>
            <a:endParaRPr lang="en-US" dirty="0"/>
          </a:p>
        </p:txBody>
      </p:sp>
    </p:spTree>
    <p:extLst>
      <p:ext uri="{BB962C8B-B14F-4D97-AF65-F5344CB8AC3E}">
        <p14:creationId xmlns:p14="http://schemas.microsoft.com/office/powerpoint/2010/main" val="41371687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688336-A9A8-E312-8429-0670B77CE790}"/>
              </a:ext>
            </a:extLst>
          </p:cNvPr>
          <p:cNvSpPr>
            <a:spLocks noGrp="1"/>
          </p:cNvSpPr>
          <p:nvPr>
            <p:ph idx="1"/>
          </p:nvPr>
        </p:nvSpPr>
        <p:spPr>
          <a:xfrm>
            <a:off x="401053" y="320842"/>
            <a:ext cx="11534273" cy="6192253"/>
          </a:xfrm>
        </p:spPr>
        <p:txBody>
          <a:bodyPr>
            <a:normAutofit/>
          </a:bodyPr>
          <a:lstStyle/>
          <a:p>
            <a:pPr lvl="1"/>
            <a:r>
              <a:rPr lang="en-US" dirty="0">
                <a:highlight>
                  <a:srgbClr val="FF0000"/>
                </a:highlight>
              </a:rPr>
              <a:t>Different types of Dependency Injection</a:t>
            </a:r>
          </a:p>
          <a:p>
            <a:pPr lvl="2"/>
            <a:r>
              <a:rPr lang="en-US" dirty="0">
                <a:highlight>
                  <a:srgbClr val="FF0000"/>
                </a:highlight>
              </a:rPr>
              <a:t>Constructor injection</a:t>
            </a:r>
          </a:p>
          <a:p>
            <a:pPr lvl="2"/>
            <a:r>
              <a:rPr lang="en-US" dirty="0">
                <a:highlight>
                  <a:srgbClr val="FF0000"/>
                </a:highlight>
              </a:rPr>
              <a:t>Field injection</a:t>
            </a:r>
          </a:p>
          <a:p>
            <a:pPr lvl="2"/>
            <a:r>
              <a:rPr lang="en-US" dirty="0">
                <a:highlight>
                  <a:srgbClr val="FF0000"/>
                </a:highlight>
              </a:rPr>
              <a:t>Property/setter injection</a:t>
            </a:r>
          </a:p>
          <a:p>
            <a:pPr lvl="1"/>
            <a:r>
              <a:rPr lang="en-US" dirty="0">
                <a:highlight>
                  <a:srgbClr val="FF0000"/>
                </a:highlight>
              </a:rPr>
              <a:t>Spring context loader sequence of events</a:t>
            </a:r>
          </a:p>
          <a:p>
            <a:pPr lvl="2"/>
            <a:r>
              <a:rPr lang="en-US" dirty="0">
                <a:highlight>
                  <a:srgbClr val="FF0000"/>
                </a:highlight>
              </a:rPr>
              <a:t>Start reading and processing the configuration</a:t>
            </a:r>
          </a:p>
          <a:p>
            <a:pPr lvl="2"/>
            <a:r>
              <a:rPr lang="en-US" dirty="0">
                <a:highlight>
                  <a:srgbClr val="FF0000"/>
                </a:highlight>
              </a:rPr>
              <a:t>Instantiate all the </a:t>
            </a:r>
            <a:r>
              <a:rPr lang="en-US" b="1" dirty="0">
                <a:highlight>
                  <a:srgbClr val="FF0000"/>
                </a:highlight>
              </a:rPr>
              <a:t>singleton</a:t>
            </a:r>
            <a:r>
              <a:rPr lang="en-US" dirty="0">
                <a:highlight>
                  <a:srgbClr val="FF0000"/>
                </a:highlight>
              </a:rPr>
              <a:t> beans and do all the </a:t>
            </a:r>
            <a:r>
              <a:rPr lang="en-US" b="1" dirty="0">
                <a:highlight>
                  <a:srgbClr val="FF0000"/>
                </a:highlight>
              </a:rPr>
              <a:t>constructor</a:t>
            </a:r>
            <a:r>
              <a:rPr lang="en-US" dirty="0">
                <a:highlight>
                  <a:srgbClr val="FF0000"/>
                </a:highlight>
              </a:rPr>
              <a:t> injections</a:t>
            </a:r>
          </a:p>
          <a:p>
            <a:pPr lvl="2"/>
            <a:r>
              <a:rPr lang="en-US" dirty="0">
                <a:highlight>
                  <a:srgbClr val="FF0000"/>
                </a:highlight>
              </a:rPr>
              <a:t>Field and property injection happen here</a:t>
            </a:r>
          </a:p>
          <a:p>
            <a:pPr lvl="2"/>
            <a:r>
              <a:rPr lang="en-US" dirty="0">
                <a:highlight>
                  <a:srgbClr val="FF0000"/>
                </a:highlight>
              </a:rPr>
              <a:t>All </a:t>
            </a:r>
            <a:r>
              <a:rPr lang="en-US" dirty="0" err="1">
                <a:highlight>
                  <a:srgbClr val="FF0000"/>
                </a:highlight>
              </a:rPr>
              <a:t>init</a:t>
            </a:r>
            <a:r>
              <a:rPr lang="en-US" dirty="0">
                <a:highlight>
                  <a:srgbClr val="FF0000"/>
                </a:highlight>
              </a:rPr>
              <a:t> methods (or a method annotated with @PostConstruct) will called</a:t>
            </a:r>
          </a:p>
          <a:p>
            <a:pPr lvl="2"/>
            <a:r>
              <a:rPr lang="en-US" dirty="0">
                <a:highlight>
                  <a:srgbClr val="FF0000"/>
                </a:highlight>
              </a:rPr>
              <a:t>Application will run for a while</a:t>
            </a:r>
          </a:p>
          <a:p>
            <a:pPr lvl="2"/>
            <a:r>
              <a:rPr lang="en-US" dirty="0">
                <a:highlight>
                  <a:srgbClr val="FF0000"/>
                </a:highlight>
              </a:rPr>
              <a:t>Once </a:t>
            </a:r>
            <a:r>
              <a:rPr lang="en-US" dirty="0" err="1">
                <a:highlight>
                  <a:srgbClr val="FF0000"/>
                </a:highlight>
              </a:rPr>
              <a:t>context.close</a:t>
            </a:r>
            <a:r>
              <a:rPr lang="en-US" dirty="0">
                <a:highlight>
                  <a:srgbClr val="FF0000"/>
                </a:highlight>
              </a:rPr>
              <a:t>() is called and before spring application shut down, it will call all the @PreDestroy methods</a:t>
            </a:r>
          </a:p>
          <a:p>
            <a:pPr lvl="1"/>
            <a:r>
              <a:rPr lang="en-US" dirty="0">
                <a:highlight>
                  <a:srgbClr val="FF0000"/>
                </a:highlight>
              </a:rPr>
              <a:t>Can singleton bean be </a:t>
            </a:r>
            <a:r>
              <a:rPr lang="en-US" dirty="0" err="1">
                <a:highlight>
                  <a:srgbClr val="FF0000"/>
                </a:highlight>
              </a:rPr>
              <a:t>lazy</a:t>
            </a:r>
            <a:r>
              <a:rPr lang="en-US" dirty="0" err="1">
                <a:highlight>
                  <a:srgbClr val="FF0000"/>
                </a:highlight>
                <a:sym typeface="Wingdings" panose="05000000000000000000" pitchFamily="2" charset="2"/>
              </a:rPr>
              <a:t>yes</a:t>
            </a:r>
            <a:endParaRPr lang="en-US" dirty="0">
              <a:highlight>
                <a:srgbClr val="FF0000"/>
              </a:highlight>
            </a:endParaRPr>
          </a:p>
        </p:txBody>
      </p:sp>
    </p:spTree>
    <p:extLst>
      <p:ext uri="{BB962C8B-B14F-4D97-AF65-F5344CB8AC3E}">
        <p14:creationId xmlns:p14="http://schemas.microsoft.com/office/powerpoint/2010/main" val="18621519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8FD8C-D561-EE1F-9818-140A329BF9EC}"/>
              </a:ext>
            </a:extLst>
          </p:cNvPr>
          <p:cNvSpPr>
            <a:spLocks noGrp="1"/>
          </p:cNvSpPr>
          <p:nvPr>
            <p:ph type="title"/>
          </p:nvPr>
        </p:nvSpPr>
        <p:spPr/>
        <p:txBody>
          <a:bodyPr/>
          <a:lstStyle/>
          <a:p>
            <a:r>
              <a:rPr lang="en-US" dirty="0"/>
              <a:t>Dependency Injection</a:t>
            </a:r>
          </a:p>
        </p:txBody>
      </p:sp>
      <p:sp>
        <p:nvSpPr>
          <p:cNvPr id="3" name="Content Placeholder 2">
            <a:extLst>
              <a:ext uri="{FF2B5EF4-FFF2-40B4-BE49-F238E27FC236}">
                <a16:creationId xmlns:a16="http://schemas.microsoft.com/office/drawing/2014/main" id="{488C5CF4-E31D-9337-E52F-2DDC1FE5FA8E}"/>
              </a:ext>
            </a:extLst>
          </p:cNvPr>
          <p:cNvSpPr>
            <a:spLocks noGrp="1"/>
          </p:cNvSpPr>
          <p:nvPr>
            <p:ph idx="1"/>
          </p:nvPr>
        </p:nvSpPr>
        <p:spPr/>
        <p:txBody>
          <a:bodyPr>
            <a:normAutofit lnSpcReduction="10000"/>
          </a:bodyPr>
          <a:lstStyle/>
          <a:p>
            <a:r>
              <a:rPr lang="en-US" dirty="0"/>
              <a:t>Inversion of control</a:t>
            </a:r>
          </a:p>
          <a:p>
            <a:pPr lvl="1"/>
            <a:r>
              <a:rPr lang="en-US" dirty="0"/>
              <a:t>Hollywood principle</a:t>
            </a:r>
          </a:p>
          <a:p>
            <a:pPr lvl="1"/>
            <a:r>
              <a:rPr lang="en-US" dirty="0"/>
              <a:t>Framework has control over your code</a:t>
            </a:r>
          </a:p>
          <a:p>
            <a:r>
              <a:rPr lang="en-US" dirty="0">
                <a:highlight>
                  <a:srgbClr val="FF0000"/>
                </a:highlight>
              </a:rPr>
              <a:t>Ways to wire two objects</a:t>
            </a:r>
          </a:p>
          <a:p>
            <a:pPr lvl="1"/>
            <a:r>
              <a:rPr lang="en-US" dirty="0">
                <a:highlight>
                  <a:srgbClr val="FF0000"/>
                </a:highlight>
              </a:rPr>
              <a:t>Instantiate an object directly</a:t>
            </a:r>
          </a:p>
          <a:p>
            <a:pPr lvl="2"/>
            <a:r>
              <a:rPr lang="en-US" dirty="0">
                <a:highlight>
                  <a:srgbClr val="FF0000"/>
                </a:highlight>
              </a:rPr>
              <a:t>Hard code. Need change in code if you want to switch</a:t>
            </a:r>
          </a:p>
          <a:p>
            <a:pPr lvl="1"/>
            <a:r>
              <a:rPr lang="en-US" dirty="0">
                <a:highlight>
                  <a:srgbClr val="FF0000"/>
                </a:highlight>
              </a:rPr>
              <a:t>Use an interface</a:t>
            </a:r>
          </a:p>
          <a:p>
            <a:pPr lvl="2"/>
            <a:r>
              <a:rPr lang="en-US" dirty="0">
                <a:highlight>
                  <a:srgbClr val="FF0000"/>
                </a:highlight>
              </a:rPr>
              <a:t>Still hard coded those we have flexibility to switch</a:t>
            </a:r>
          </a:p>
          <a:p>
            <a:pPr lvl="1"/>
            <a:r>
              <a:rPr lang="en-US" dirty="0">
                <a:highlight>
                  <a:srgbClr val="FF0000"/>
                </a:highlight>
              </a:rPr>
              <a:t>Use a factory object</a:t>
            </a:r>
          </a:p>
          <a:p>
            <a:pPr lvl="2"/>
            <a:r>
              <a:rPr lang="en-US" dirty="0">
                <a:highlight>
                  <a:srgbClr val="FF0000"/>
                </a:highlight>
              </a:rPr>
              <a:t>Still hard code in factory method even though the factory create the object</a:t>
            </a:r>
          </a:p>
          <a:p>
            <a:pPr lvl="1"/>
            <a:r>
              <a:rPr lang="en-US" dirty="0">
                <a:highlight>
                  <a:srgbClr val="FF0000"/>
                </a:highlight>
              </a:rPr>
              <a:t>Use a spring dependency injection</a:t>
            </a:r>
          </a:p>
          <a:p>
            <a:pPr lvl="2"/>
            <a:r>
              <a:rPr lang="en-US" dirty="0">
                <a:highlight>
                  <a:srgbClr val="FF0000"/>
                </a:highlight>
              </a:rPr>
              <a:t>Attributes are configured in xml and switching requires changes in xml not in code</a:t>
            </a:r>
          </a:p>
        </p:txBody>
      </p:sp>
    </p:spTree>
    <p:extLst>
      <p:ext uri="{BB962C8B-B14F-4D97-AF65-F5344CB8AC3E}">
        <p14:creationId xmlns:p14="http://schemas.microsoft.com/office/powerpoint/2010/main" val="36669689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4B8DAD-1342-63ED-C8DD-8586AA813A7B}"/>
              </a:ext>
            </a:extLst>
          </p:cNvPr>
          <p:cNvSpPr>
            <a:spLocks noGrp="1"/>
          </p:cNvSpPr>
          <p:nvPr>
            <p:ph idx="1"/>
          </p:nvPr>
        </p:nvSpPr>
        <p:spPr>
          <a:xfrm>
            <a:off x="561473" y="561475"/>
            <a:ext cx="11630527" cy="5823284"/>
          </a:xfrm>
        </p:spPr>
        <p:txBody>
          <a:bodyPr>
            <a:normAutofit/>
          </a:bodyPr>
          <a:lstStyle/>
          <a:p>
            <a:r>
              <a:rPr lang="en-US" sz="2000" dirty="0"/>
              <a:t>How does DI works</a:t>
            </a:r>
          </a:p>
          <a:p>
            <a:pPr lvl="1"/>
            <a:r>
              <a:rPr lang="en-US" sz="1800" dirty="0"/>
              <a:t>Spring instantiates all beans in the xml configuration file</a:t>
            </a:r>
          </a:p>
          <a:p>
            <a:pPr lvl="1"/>
            <a:r>
              <a:rPr lang="en-US" sz="1800" dirty="0"/>
              <a:t>Spring then connects the attributes to Class instance</a:t>
            </a:r>
          </a:p>
          <a:p>
            <a:r>
              <a:rPr lang="en-US" sz="2200" dirty="0"/>
              <a:t>Advantages of DI</a:t>
            </a:r>
          </a:p>
          <a:p>
            <a:pPr lvl="1"/>
            <a:r>
              <a:rPr lang="en-US" sz="1800" dirty="0"/>
              <a:t>Easy to change the wiring between objects without changing code</a:t>
            </a:r>
          </a:p>
          <a:p>
            <a:pPr lvl="1"/>
            <a:r>
              <a:rPr lang="en-US" sz="1800" dirty="0"/>
              <a:t>Unit testing become easier</a:t>
            </a:r>
          </a:p>
          <a:p>
            <a:pPr lvl="1"/>
            <a:r>
              <a:rPr lang="en-US" sz="1800" dirty="0"/>
              <a:t>Code is clean</a:t>
            </a:r>
          </a:p>
          <a:p>
            <a:r>
              <a:rPr lang="en-US" sz="2200" dirty="0"/>
              <a:t>When do we use DI?</a:t>
            </a:r>
          </a:p>
          <a:p>
            <a:pPr lvl="1"/>
            <a:r>
              <a:rPr lang="en-US" sz="1800" dirty="0"/>
              <a:t>When you want to plugin another implementation</a:t>
            </a:r>
          </a:p>
          <a:p>
            <a:pPr lvl="1"/>
            <a:r>
              <a:rPr lang="en-US" sz="1800" dirty="0"/>
              <a:t>When an object references a plumbing objects </a:t>
            </a:r>
          </a:p>
          <a:p>
            <a:pPr lvl="2"/>
            <a:r>
              <a:rPr lang="en-US" sz="1400" dirty="0"/>
              <a:t>As object that send an email</a:t>
            </a:r>
          </a:p>
          <a:p>
            <a:pPr lvl="2"/>
            <a:r>
              <a:rPr lang="en-US" sz="1400" dirty="0"/>
              <a:t>DAO object</a:t>
            </a:r>
          </a:p>
          <a:p>
            <a:pPr lvl="1"/>
            <a:r>
              <a:rPr lang="en-US" sz="1600" dirty="0"/>
              <a:t>When an object references to resources</a:t>
            </a:r>
          </a:p>
          <a:p>
            <a:pPr lvl="2"/>
            <a:r>
              <a:rPr lang="en-US" sz="1200" dirty="0"/>
              <a:t>DB connection</a:t>
            </a:r>
          </a:p>
          <a:p>
            <a:pPr lvl="1"/>
            <a:endParaRPr lang="en-US" sz="1800" dirty="0"/>
          </a:p>
          <a:p>
            <a:pPr lvl="1"/>
            <a:endParaRPr lang="en-US" sz="1800" dirty="0"/>
          </a:p>
          <a:p>
            <a:pPr lvl="1"/>
            <a:endParaRPr lang="en-US" sz="1800" dirty="0"/>
          </a:p>
        </p:txBody>
      </p:sp>
      <p:pic>
        <p:nvPicPr>
          <p:cNvPr id="5" name="Picture 4">
            <a:extLst>
              <a:ext uri="{FF2B5EF4-FFF2-40B4-BE49-F238E27FC236}">
                <a16:creationId xmlns:a16="http://schemas.microsoft.com/office/drawing/2014/main" id="{B9E83858-07AA-CB21-AC75-D97CEEB1E5F3}"/>
              </a:ext>
            </a:extLst>
          </p:cNvPr>
          <p:cNvPicPr>
            <a:picLocks noChangeAspect="1"/>
          </p:cNvPicPr>
          <p:nvPr/>
        </p:nvPicPr>
        <p:blipFill>
          <a:blip r:embed="rId2"/>
          <a:stretch>
            <a:fillRect/>
          </a:stretch>
        </p:blipFill>
        <p:spPr>
          <a:xfrm>
            <a:off x="6538894" y="706207"/>
            <a:ext cx="5588938" cy="1138636"/>
          </a:xfrm>
          <a:prstGeom prst="rect">
            <a:avLst/>
          </a:prstGeom>
        </p:spPr>
      </p:pic>
    </p:spTree>
    <p:extLst>
      <p:ext uri="{BB962C8B-B14F-4D97-AF65-F5344CB8AC3E}">
        <p14:creationId xmlns:p14="http://schemas.microsoft.com/office/powerpoint/2010/main" val="26464446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4B8DAD-1342-63ED-C8DD-8586AA813A7B}"/>
              </a:ext>
            </a:extLst>
          </p:cNvPr>
          <p:cNvSpPr>
            <a:spLocks noGrp="1"/>
          </p:cNvSpPr>
          <p:nvPr>
            <p:ph idx="1"/>
          </p:nvPr>
        </p:nvSpPr>
        <p:spPr>
          <a:xfrm>
            <a:off x="244561" y="561475"/>
            <a:ext cx="11947439" cy="5823284"/>
          </a:xfrm>
        </p:spPr>
        <p:txBody>
          <a:bodyPr>
            <a:normAutofit/>
          </a:bodyPr>
          <a:lstStyle/>
          <a:p>
            <a:r>
              <a:rPr lang="en-US" dirty="0"/>
              <a:t>Type of DI</a:t>
            </a:r>
          </a:p>
          <a:p>
            <a:pPr lvl="1"/>
            <a:r>
              <a:rPr lang="en-US" sz="2000" dirty="0"/>
              <a:t>Property Injection</a:t>
            </a:r>
          </a:p>
          <a:p>
            <a:pPr lvl="1"/>
            <a:r>
              <a:rPr lang="en-US" sz="2000" dirty="0"/>
              <a:t>Field Injection</a:t>
            </a:r>
          </a:p>
          <a:p>
            <a:pPr lvl="1"/>
            <a:r>
              <a:rPr lang="en-US" sz="2000" dirty="0"/>
              <a:t>Constructor Injection</a:t>
            </a:r>
          </a:p>
          <a:p>
            <a:r>
              <a:rPr lang="en-US" sz="2400" dirty="0" err="1"/>
              <a:t>Autowiring</a:t>
            </a:r>
            <a:endParaRPr lang="en-US" sz="2400" dirty="0"/>
          </a:p>
          <a:p>
            <a:pPr lvl="1"/>
            <a:r>
              <a:rPr lang="en-US" sz="2000" dirty="0"/>
              <a:t>XML</a:t>
            </a:r>
          </a:p>
          <a:p>
            <a:pPr lvl="1"/>
            <a:r>
              <a:rPr lang="en-US" sz="2000" dirty="0"/>
              <a:t>Annotations</a:t>
            </a:r>
          </a:p>
          <a:p>
            <a:r>
              <a:rPr lang="en-US" sz="2400" dirty="0">
                <a:solidFill>
                  <a:srgbClr val="FF0000"/>
                </a:solidFill>
                <a:highlight>
                  <a:srgbClr val="FFFF00"/>
                </a:highlight>
              </a:rPr>
              <a:t>Setter/Property Injection </a:t>
            </a:r>
            <a:r>
              <a:rPr lang="en-US" sz="2400" dirty="0">
                <a:solidFill>
                  <a:srgbClr val="FF0000"/>
                </a:solidFill>
                <a:highlight>
                  <a:srgbClr val="FFFF00"/>
                </a:highlight>
                <a:sym typeface="Wingdings" panose="05000000000000000000" pitchFamily="2" charset="2"/>
              </a:rPr>
              <a:t> need setter method as:</a:t>
            </a:r>
            <a:r>
              <a:rPr lang="en-US" sz="2400" dirty="0">
                <a:solidFill>
                  <a:srgbClr val="FF0000"/>
                </a:solidFill>
                <a:highlight>
                  <a:srgbClr val="FFFF00"/>
                </a:highlight>
              </a:rPr>
              <a:t> </a:t>
            </a:r>
          </a:p>
          <a:p>
            <a:pPr lvl="1"/>
            <a:r>
              <a:rPr lang="en-US" sz="2000" dirty="0" err="1">
                <a:highlight>
                  <a:srgbClr val="FFFF00"/>
                </a:highlight>
              </a:rPr>
              <a:t>setAccountDAO</a:t>
            </a:r>
            <a:r>
              <a:rPr lang="en-US" sz="2000" dirty="0">
                <a:highlight>
                  <a:srgbClr val="FFFF00"/>
                </a:highlight>
              </a:rPr>
              <a:t>(</a:t>
            </a:r>
            <a:r>
              <a:rPr lang="en-US" sz="2000" dirty="0" err="1">
                <a:highlight>
                  <a:srgbClr val="FFFF00"/>
                </a:highlight>
              </a:rPr>
              <a:t>IAccountDAO</a:t>
            </a:r>
            <a:r>
              <a:rPr lang="en-US" sz="2000" dirty="0">
                <a:highlight>
                  <a:srgbClr val="FFFF00"/>
                </a:highlight>
              </a:rPr>
              <a:t> </a:t>
            </a:r>
            <a:r>
              <a:rPr lang="en-US" sz="2000" dirty="0" err="1">
                <a:highlight>
                  <a:srgbClr val="FFFF00"/>
                </a:highlight>
              </a:rPr>
              <a:t>accountDAO</a:t>
            </a:r>
            <a:r>
              <a:rPr lang="en-US" sz="2000" dirty="0">
                <a:highlight>
                  <a:srgbClr val="FFFF00"/>
                </a:highlight>
              </a:rPr>
              <a:t>){}</a:t>
            </a:r>
          </a:p>
          <a:p>
            <a:pPr lvl="1"/>
            <a:r>
              <a:rPr lang="en-US" sz="2000" dirty="0"/>
              <a:t>&lt;bean id="</a:t>
            </a:r>
            <a:r>
              <a:rPr lang="en-US" sz="2000" dirty="0" err="1"/>
              <a:t>accountService</a:t>
            </a:r>
            <a:r>
              <a:rPr lang="en-US" sz="2000" dirty="0"/>
              <a:t>" class="</a:t>
            </a:r>
            <a:r>
              <a:rPr lang="en-US" sz="2000" dirty="0" err="1"/>
              <a:t>AccountService</a:t>
            </a:r>
            <a:r>
              <a:rPr lang="en-US" sz="2000" dirty="0"/>
              <a:t>"&gt;</a:t>
            </a:r>
          </a:p>
          <a:p>
            <a:pPr lvl="2"/>
            <a:r>
              <a:rPr lang="en-US" sz="1600" dirty="0"/>
              <a:t>&lt;property name="</a:t>
            </a:r>
            <a:r>
              <a:rPr lang="en-US" sz="1600" dirty="0" err="1"/>
              <a:t>accountDAO</a:t>
            </a:r>
            <a:r>
              <a:rPr lang="en-US" sz="1600" dirty="0"/>
              <a:t>" ref="</a:t>
            </a:r>
            <a:r>
              <a:rPr lang="en-US" sz="1600" dirty="0" err="1"/>
              <a:t>accountDAO</a:t>
            </a:r>
            <a:r>
              <a:rPr lang="en-US" sz="1600" dirty="0"/>
              <a:t>" /&gt;</a:t>
            </a:r>
          </a:p>
          <a:p>
            <a:pPr lvl="1"/>
            <a:r>
              <a:rPr lang="en-US" sz="2000" dirty="0"/>
              <a:t>&lt;/bean&gt;</a:t>
            </a:r>
          </a:p>
          <a:p>
            <a:pPr lvl="1"/>
            <a:r>
              <a:rPr lang="en-US" sz="2000" dirty="0"/>
              <a:t>&lt;bean id="</a:t>
            </a:r>
            <a:r>
              <a:rPr lang="en-US" sz="2000" dirty="0" err="1"/>
              <a:t>accountDAO</a:t>
            </a:r>
            <a:r>
              <a:rPr lang="en-US" sz="2000" dirty="0"/>
              <a:t>" class="</a:t>
            </a:r>
            <a:r>
              <a:rPr lang="en-US" sz="2000" dirty="0" err="1"/>
              <a:t>AccountDAO</a:t>
            </a:r>
            <a:r>
              <a:rPr lang="en-US" sz="2000" dirty="0"/>
              <a:t>" /&gt;</a:t>
            </a:r>
          </a:p>
        </p:txBody>
      </p:sp>
      <p:pic>
        <p:nvPicPr>
          <p:cNvPr id="4" name="Picture 3">
            <a:extLst>
              <a:ext uri="{FF2B5EF4-FFF2-40B4-BE49-F238E27FC236}">
                <a16:creationId xmlns:a16="http://schemas.microsoft.com/office/drawing/2014/main" id="{AEED11D0-5E34-833B-7C54-7BF457009B3A}"/>
              </a:ext>
            </a:extLst>
          </p:cNvPr>
          <p:cNvPicPr>
            <a:picLocks noChangeAspect="1"/>
          </p:cNvPicPr>
          <p:nvPr/>
        </p:nvPicPr>
        <p:blipFill>
          <a:blip r:embed="rId2"/>
          <a:stretch>
            <a:fillRect/>
          </a:stretch>
        </p:blipFill>
        <p:spPr>
          <a:xfrm>
            <a:off x="7277584" y="689812"/>
            <a:ext cx="4669855" cy="3232485"/>
          </a:xfrm>
          <a:prstGeom prst="rect">
            <a:avLst/>
          </a:prstGeom>
        </p:spPr>
      </p:pic>
    </p:spTree>
    <p:extLst>
      <p:ext uri="{BB962C8B-B14F-4D97-AF65-F5344CB8AC3E}">
        <p14:creationId xmlns:p14="http://schemas.microsoft.com/office/powerpoint/2010/main" val="42608635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4B8DAD-1342-63ED-C8DD-8586AA813A7B}"/>
              </a:ext>
            </a:extLst>
          </p:cNvPr>
          <p:cNvSpPr>
            <a:spLocks noGrp="1"/>
          </p:cNvSpPr>
          <p:nvPr>
            <p:ph idx="1"/>
          </p:nvPr>
        </p:nvSpPr>
        <p:spPr>
          <a:xfrm>
            <a:off x="561473" y="561475"/>
            <a:ext cx="11630527" cy="5823284"/>
          </a:xfrm>
        </p:spPr>
        <p:txBody>
          <a:bodyPr>
            <a:normAutofit/>
          </a:bodyPr>
          <a:lstStyle/>
          <a:p>
            <a:r>
              <a:rPr lang="en-US" dirty="0"/>
              <a:t>Constructor Injection </a:t>
            </a:r>
            <a:r>
              <a:rPr lang="en-US" dirty="0">
                <a:sym typeface="Wingdings" panose="05000000000000000000" pitchFamily="2" charset="2"/>
              </a:rPr>
              <a:t> need constructor as</a:t>
            </a:r>
          </a:p>
          <a:p>
            <a:pPr lvl="1"/>
            <a:r>
              <a:rPr lang="en-US" dirty="0">
                <a:sym typeface="Wingdings" panose="05000000000000000000" pitchFamily="2" charset="2"/>
              </a:rPr>
              <a:t>Public </a:t>
            </a:r>
            <a:r>
              <a:rPr lang="en-US" dirty="0" err="1">
                <a:sym typeface="Wingdings" panose="05000000000000000000" pitchFamily="2" charset="2"/>
              </a:rPr>
              <a:t>AccountService</a:t>
            </a:r>
            <a:r>
              <a:rPr lang="en-US" dirty="0">
                <a:sym typeface="Wingdings" panose="05000000000000000000" pitchFamily="2" charset="2"/>
              </a:rPr>
              <a:t>(</a:t>
            </a:r>
            <a:r>
              <a:rPr lang="en-US" dirty="0" err="1">
                <a:sym typeface="Wingdings" panose="05000000000000000000" pitchFamily="2" charset="2"/>
              </a:rPr>
              <a:t>IAccountDAO</a:t>
            </a:r>
            <a:r>
              <a:rPr lang="en-US" dirty="0">
                <a:sym typeface="Wingdings" panose="05000000000000000000" pitchFamily="2" charset="2"/>
              </a:rPr>
              <a:t> </a:t>
            </a:r>
            <a:r>
              <a:rPr lang="en-US" dirty="0" err="1">
                <a:sym typeface="Wingdings" panose="05000000000000000000" pitchFamily="2" charset="2"/>
              </a:rPr>
              <a:t>accountDAO</a:t>
            </a:r>
            <a:r>
              <a:rPr lang="en-US" dirty="0">
                <a:sym typeface="Wingdings" panose="05000000000000000000" pitchFamily="2" charset="2"/>
              </a:rPr>
              <a:t>){}</a:t>
            </a:r>
          </a:p>
          <a:p>
            <a:pPr lvl="1"/>
            <a:r>
              <a:rPr lang="en-US" dirty="0"/>
              <a:t>&lt;bean id="</a:t>
            </a:r>
            <a:r>
              <a:rPr lang="en-US" dirty="0" err="1"/>
              <a:t>accountService</a:t>
            </a:r>
            <a:r>
              <a:rPr lang="en-US" dirty="0"/>
              <a:t>" class="</a:t>
            </a:r>
            <a:r>
              <a:rPr lang="en-US" dirty="0" err="1"/>
              <a:t>AccountService</a:t>
            </a:r>
            <a:r>
              <a:rPr lang="en-US" dirty="0"/>
              <a:t>"&gt;</a:t>
            </a:r>
          </a:p>
          <a:p>
            <a:pPr lvl="1"/>
            <a:r>
              <a:rPr lang="en-US" dirty="0"/>
              <a:t>&lt;constructor-</a:t>
            </a:r>
            <a:r>
              <a:rPr lang="en-US" dirty="0" err="1"/>
              <a:t>arg</a:t>
            </a:r>
            <a:r>
              <a:rPr lang="en-US" dirty="0"/>
              <a:t> ref="</a:t>
            </a:r>
            <a:r>
              <a:rPr lang="en-US" dirty="0" err="1"/>
              <a:t>accountDAO</a:t>
            </a:r>
            <a:r>
              <a:rPr lang="en-US" dirty="0"/>
              <a:t>" /&gt;</a:t>
            </a:r>
          </a:p>
          <a:p>
            <a:pPr lvl="1"/>
            <a:r>
              <a:rPr lang="en-US" dirty="0"/>
              <a:t>&lt;/bean&gt;</a:t>
            </a:r>
          </a:p>
          <a:p>
            <a:pPr lvl="1"/>
            <a:r>
              <a:rPr lang="en-US" dirty="0"/>
              <a:t>&lt;bean id="</a:t>
            </a:r>
            <a:r>
              <a:rPr lang="en-US" dirty="0" err="1"/>
              <a:t>accountDAO</a:t>
            </a:r>
            <a:r>
              <a:rPr lang="en-US" dirty="0"/>
              <a:t>" class="</a:t>
            </a:r>
            <a:r>
              <a:rPr lang="en-US" dirty="0" err="1"/>
              <a:t>AccountDAO</a:t>
            </a:r>
            <a:r>
              <a:rPr lang="en-US" dirty="0"/>
              <a:t>" /&gt;</a:t>
            </a:r>
          </a:p>
          <a:p>
            <a:pPr lvl="1"/>
            <a:r>
              <a:rPr lang="en-US" dirty="0">
                <a:solidFill>
                  <a:srgbClr val="FF0000"/>
                </a:solidFill>
                <a:highlight>
                  <a:srgbClr val="FFFF00"/>
                </a:highlight>
              </a:rPr>
              <a:t>Constructor Injection with multiple parameters</a:t>
            </a:r>
          </a:p>
          <a:p>
            <a:pPr lvl="1"/>
            <a:endParaRPr lang="en-US" sz="1600" dirty="0"/>
          </a:p>
        </p:txBody>
      </p:sp>
      <p:pic>
        <p:nvPicPr>
          <p:cNvPr id="4" name="Picture 3">
            <a:extLst>
              <a:ext uri="{FF2B5EF4-FFF2-40B4-BE49-F238E27FC236}">
                <a16:creationId xmlns:a16="http://schemas.microsoft.com/office/drawing/2014/main" id="{F9705508-F6A0-5BD6-5C6A-64177C15F532}"/>
              </a:ext>
            </a:extLst>
          </p:cNvPr>
          <p:cNvPicPr>
            <a:picLocks noChangeAspect="1"/>
          </p:cNvPicPr>
          <p:nvPr/>
        </p:nvPicPr>
        <p:blipFill>
          <a:blip r:embed="rId2"/>
          <a:stretch>
            <a:fillRect/>
          </a:stretch>
        </p:blipFill>
        <p:spPr>
          <a:xfrm>
            <a:off x="5935438" y="3473117"/>
            <a:ext cx="6256562" cy="3360711"/>
          </a:xfrm>
          <a:prstGeom prst="rect">
            <a:avLst/>
          </a:prstGeom>
        </p:spPr>
      </p:pic>
    </p:spTree>
    <p:extLst>
      <p:ext uri="{BB962C8B-B14F-4D97-AF65-F5344CB8AC3E}">
        <p14:creationId xmlns:p14="http://schemas.microsoft.com/office/powerpoint/2010/main" val="6701293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4B8DAD-1342-63ED-C8DD-8586AA813A7B}"/>
              </a:ext>
            </a:extLst>
          </p:cNvPr>
          <p:cNvSpPr>
            <a:spLocks noGrp="1"/>
          </p:cNvSpPr>
          <p:nvPr>
            <p:ph idx="1"/>
          </p:nvPr>
        </p:nvSpPr>
        <p:spPr>
          <a:xfrm>
            <a:off x="561473" y="561475"/>
            <a:ext cx="11630527" cy="5823284"/>
          </a:xfrm>
        </p:spPr>
        <p:txBody>
          <a:bodyPr>
            <a:normAutofit fontScale="92500" lnSpcReduction="10000"/>
          </a:bodyPr>
          <a:lstStyle/>
          <a:p>
            <a:r>
              <a:rPr lang="en-US" sz="3200" dirty="0" err="1"/>
              <a:t>Autowiring</a:t>
            </a:r>
            <a:endParaRPr lang="en-US" sz="3200" dirty="0"/>
          </a:p>
          <a:p>
            <a:pPr lvl="1"/>
            <a:r>
              <a:rPr lang="en-US" dirty="0"/>
              <a:t>3 Types of XML or Annotation </a:t>
            </a:r>
            <a:r>
              <a:rPr lang="en-US" dirty="0" err="1"/>
              <a:t>Autowiring</a:t>
            </a:r>
            <a:endParaRPr lang="en-US" dirty="0"/>
          </a:p>
          <a:p>
            <a:pPr lvl="2"/>
            <a:r>
              <a:rPr lang="en-US" dirty="0"/>
              <a:t>By Name</a:t>
            </a:r>
          </a:p>
          <a:p>
            <a:pPr lvl="2"/>
            <a:r>
              <a:rPr lang="en-US" dirty="0"/>
              <a:t>By Type</a:t>
            </a:r>
          </a:p>
          <a:p>
            <a:pPr lvl="2"/>
            <a:r>
              <a:rPr lang="en-US" dirty="0"/>
              <a:t>By Constructor</a:t>
            </a:r>
          </a:p>
          <a:p>
            <a:r>
              <a:rPr lang="en-US" dirty="0" err="1">
                <a:solidFill>
                  <a:srgbClr val="FF0000"/>
                </a:solidFill>
                <a:highlight>
                  <a:srgbClr val="FFFF00"/>
                </a:highlight>
              </a:rPr>
              <a:t>Autowire</a:t>
            </a:r>
            <a:r>
              <a:rPr lang="en-US" dirty="0">
                <a:solidFill>
                  <a:srgbClr val="FF0000"/>
                </a:solidFill>
                <a:highlight>
                  <a:srgbClr val="FFFF00"/>
                </a:highlight>
              </a:rPr>
              <a:t> by Name</a:t>
            </a:r>
          </a:p>
          <a:p>
            <a:pPr lvl="1"/>
            <a:r>
              <a:rPr lang="en-US" dirty="0"/>
              <a:t>Uses setter injection</a:t>
            </a:r>
          </a:p>
          <a:p>
            <a:pPr lvl="2"/>
            <a:r>
              <a:rPr lang="en-US" dirty="0"/>
              <a:t>Pubic void </a:t>
            </a:r>
            <a:r>
              <a:rPr lang="en-US" dirty="0" err="1"/>
              <a:t>setEmailService</a:t>
            </a:r>
            <a:r>
              <a:rPr lang="en-US" dirty="0"/>
              <a:t>(</a:t>
            </a:r>
            <a:r>
              <a:rPr lang="en-US" dirty="0" err="1"/>
              <a:t>EmailService</a:t>
            </a:r>
            <a:r>
              <a:rPr lang="en-US" dirty="0"/>
              <a:t> </a:t>
            </a:r>
            <a:r>
              <a:rPr lang="en-US" dirty="0" err="1"/>
              <a:t>emailService</a:t>
            </a:r>
            <a:r>
              <a:rPr lang="en-US" dirty="0"/>
              <a:t>){}</a:t>
            </a:r>
          </a:p>
          <a:p>
            <a:pPr lvl="1"/>
            <a:endParaRPr lang="en-US" dirty="0"/>
          </a:p>
          <a:p>
            <a:pPr lvl="1"/>
            <a:r>
              <a:rPr lang="en-US" dirty="0"/>
              <a:t>&lt;bean id="</a:t>
            </a:r>
            <a:r>
              <a:rPr lang="en-US" dirty="0" err="1"/>
              <a:t>customerService</a:t>
            </a:r>
            <a:r>
              <a:rPr lang="en-US" dirty="0"/>
              <a:t>" class="</a:t>
            </a:r>
            <a:r>
              <a:rPr lang="en-US" dirty="0" err="1"/>
              <a:t>mypackage.CustomerService</a:t>
            </a:r>
            <a:r>
              <a:rPr lang="en-US" dirty="0"/>
              <a:t>" </a:t>
            </a:r>
            <a:r>
              <a:rPr lang="en-US" dirty="0" err="1"/>
              <a:t>autowire</a:t>
            </a:r>
            <a:r>
              <a:rPr lang="en-US" dirty="0"/>
              <a:t>="</a:t>
            </a:r>
            <a:r>
              <a:rPr lang="en-US" dirty="0" err="1"/>
              <a:t>byName</a:t>
            </a:r>
            <a:r>
              <a:rPr lang="en-US" dirty="0"/>
              <a:t>"/&gt;</a:t>
            </a:r>
          </a:p>
          <a:p>
            <a:pPr lvl="1"/>
            <a:r>
              <a:rPr lang="en-US" dirty="0"/>
              <a:t>&lt;bean id="</a:t>
            </a:r>
            <a:r>
              <a:rPr lang="en-US" dirty="0" err="1"/>
              <a:t>emailService</a:t>
            </a:r>
            <a:r>
              <a:rPr lang="en-US" dirty="0"/>
              <a:t>" class="</a:t>
            </a:r>
            <a:r>
              <a:rPr lang="en-US" dirty="0" err="1"/>
              <a:t>mypackage.EmailService</a:t>
            </a:r>
            <a:r>
              <a:rPr lang="en-US" dirty="0"/>
              <a:t>"/&gt;</a:t>
            </a:r>
          </a:p>
          <a:p>
            <a:pPr lvl="1"/>
            <a:endParaRPr lang="en-US" dirty="0"/>
          </a:p>
          <a:p>
            <a:pPr lvl="1"/>
            <a:r>
              <a:rPr lang="en-US" dirty="0"/>
              <a:t>@Autowired</a:t>
            </a:r>
          </a:p>
          <a:p>
            <a:pPr lvl="1"/>
            <a:r>
              <a:rPr lang="en-US" dirty="0"/>
              <a:t>@Qualifier(“myEmailService”)</a:t>
            </a:r>
          </a:p>
          <a:p>
            <a:pPr lvl="1"/>
            <a:r>
              <a:rPr lang="en-US" dirty="0"/>
              <a:t>Private </a:t>
            </a:r>
            <a:r>
              <a:rPr lang="en-US" dirty="0" err="1"/>
              <a:t>EmailService</a:t>
            </a:r>
            <a:r>
              <a:rPr lang="en-US" dirty="0"/>
              <a:t> </a:t>
            </a:r>
            <a:r>
              <a:rPr lang="en-US" dirty="0" err="1"/>
              <a:t>emailService</a:t>
            </a:r>
            <a:r>
              <a:rPr lang="en-US" dirty="0"/>
              <a:t>;</a:t>
            </a:r>
          </a:p>
          <a:p>
            <a:pPr lvl="2"/>
            <a:r>
              <a:rPr lang="en-US" dirty="0"/>
              <a:t>Need tag, &lt;</a:t>
            </a:r>
            <a:r>
              <a:rPr lang="en-US" dirty="0" err="1"/>
              <a:t>context:annotation-config</a:t>
            </a:r>
            <a:r>
              <a:rPr lang="en-US" dirty="0"/>
              <a:t>/&gt; </a:t>
            </a:r>
            <a:r>
              <a:rPr lang="en-US" dirty="0">
                <a:sym typeface="Wingdings" panose="05000000000000000000" pitchFamily="2" charset="2"/>
              </a:rPr>
              <a:t>in xml</a:t>
            </a:r>
            <a:endParaRPr lang="en-US" dirty="0"/>
          </a:p>
        </p:txBody>
      </p:sp>
    </p:spTree>
    <p:extLst>
      <p:ext uri="{BB962C8B-B14F-4D97-AF65-F5344CB8AC3E}">
        <p14:creationId xmlns:p14="http://schemas.microsoft.com/office/powerpoint/2010/main" val="522930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9AF74-C0F9-A3EE-06C2-25D5C39CB667}"/>
              </a:ext>
            </a:extLst>
          </p:cNvPr>
          <p:cNvSpPr>
            <a:spLocks noGrp="1"/>
          </p:cNvSpPr>
          <p:nvPr>
            <p:ph type="title"/>
          </p:nvPr>
        </p:nvSpPr>
        <p:spPr/>
        <p:txBody>
          <a:bodyPr>
            <a:normAutofit/>
          </a:bodyPr>
          <a:lstStyle/>
          <a:p>
            <a:r>
              <a:rPr lang="en-US" sz="3600" dirty="0"/>
              <a:t>Differences between field access vs property access</a:t>
            </a:r>
          </a:p>
        </p:txBody>
      </p:sp>
      <p:sp>
        <p:nvSpPr>
          <p:cNvPr id="3" name="Content Placeholder 2">
            <a:extLst>
              <a:ext uri="{FF2B5EF4-FFF2-40B4-BE49-F238E27FC236}">
                <a16:creationId xmlns:a16="http://schemas.microsoft.com/office/drawing/2014/main" id="{A681CE13-84EE-FADF-6395-F2D85648FB9C}"/>
              </a:ext>
            </a:extLst>
          </p:cNvPr>
          <p:cNvSpPr>
            <a:spLocks noGrp="1"/>
          </p:cNvSpPr>
          <p:nvPr>
            <p:ph idx="1"/>
          </p:nvPr>
        </p:nvSpPr>
        <p:spPr/>
        <p:txBody>
          <a:bodyPr/>
          <a:lstStyle/>
          <a:p>
            <a:r>
              <a:rPr lang="en-US" dirty="0"/>
              <a:t>Value access:</a:t>
            </a:r>
          </a:p>
          <a:p>
            <a:pPr lvl="1"/>
            <a:r>
              <a:rPr lang="en-US" dirty="0"/>
              <a:t>Access directly by field by putting @Id before field</a:t>
            </a:r>
          </a:p>
          <a:p>
            <a:pPr lvl="1"/>
            <a:r>
              <a:rPr lang="en-US" dirty="0"/>
              <a:t>Does not require getter or setter method for value injection</a:t>
            </a:r>
          </a:p>
          <a:p>
            <a:pPr lvl="1"/>
            <a:r>
              <a:rPr lang="en-US" dirty="0"/>
              <a:t>The injection process cannot be debugged via getter or setter</a:t>
            </a:r>
          </a:p>
          <a:p>
            <a:r>
              <a:rPr lang="en-US" dirty="0"/>
              <a:t>Property access</a:t>
            </a:r>
          </a:p>
          <a:p>
            <a:pPr lvl="1"/>
            <a:r>
              <a:rPr lang="en-US" dirty="0"/>
              <a:t>Access via getter or setter by placing @Id before property</a:t>
            </a:r>
          </a:p>
          <a:p>
            <a:pPr lvl="1"/>
            <a:r>
              <a:rPr lang="en-US" dirty="0"/>
              <a:t>The injection process can be debugged via getter or setter</a:t>
            </a:r>
          </a:p>
          <a:p>
            <a:pPr lvl="1"/>
            <a:r>
              <a:rPr lang="en-US" dirty="0"/>
              <a:t>Data persistence can be alter by overriding the setter method and hence strict encapsulation may be violated to some extent</a:t>
            </a:r>
          </a:p>
          <a:p>
            <a:endParaRPr lang="en-US" dirty="0"/>
          </a:p>
        </p:txBody>
      </p:sp>
    </p:spTree>
    <p:extLst>
      <p:ext uri="{BB962C8B-B14F-4D97-AF65-F5344CB8AC3E}">
        <p14:creationId xmlns:p14="http://schemas.microsoft.com/office/powerpoint/2010/main" val="19609763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4B8DAD-1342-63ED-C8DD-8586AA813A7B}"/>
              </a:ext>
            </a:extLst>
          </p:cNvPr>
          <p:cNvSpPr>
            <a:spLocks noGrp="1"/>
          </p:cNvSpPr>
          <p:nvPr>
            <p:ph idx="1"/>
          </p:nvPr>
        </p:nvSpPr>
        <p:spPr>
          <a:xfrm>
            <a:off x="561473" y="561475"/>
            <a:ext cx="11630527" cy="5823284"/>
          </a:xfrm>
        </p:spPr>
        <p:txBody>
          <a:bodyPr>
            <a:normAutofit/>
          </a:bodyPr>
          <a:lstStyle/>
          <a:p>
            <a:r>
              <a:rPr lang="en-US" sz="3200" dirty="0" err="1"/>
              <a:t>Autowiring</a:t>
            </a:r>
            <a:r>
              <a:rPr lang="en-US" sz="3200" dirty="0"/>
              <a:t> by Type </a:t>
            </a:r>
            <a:r>
              <a:rPr lang="en-US" sz="3200" dirty="0">
                <a:sym typeface="Wingdings" panose="05000000000000000000" pitchFamily="2" charset="2"/>
              </a:rPr>
              <a:t>uses setter injection</a:t>
            </a:r>
            <a:endParaRPr lang="en-US" sz="3200" dirty="0"/>
          </a:p>
          <a:p>
            <a:pPr lvl="1"/>
            <a:r>
              <a:rPr lang="en-US" dirty="0"/>
              <a:t>Uses setter injection</a:t>
            </a:r>
          </a:p>
          <a:p>
            <a:pPr lvl="2"/>
            <a:r>
              <a:rPr lang="en-US" dirty="0"/>
              <a:t>Pubic void </a:t>
            </a:r>
            <a:r>
              <a:rPr lang="en-US" dirty="0" err="1"/>
              <a:t>setEmailService</a:t>
            </a:r>
            <a:r>
              <a:rPr lang="en-US" dirty="0"/>
              <a:t>(</a:t>
            </a:r>
            <a:r>
              <a:rPr lang="en-US" dirty="0" err="1"/>
              <a:t>EmailService</a:t>
            </a:r>
            <a:r>
              <a:rPr lang="en-US" dirty="0"/>
              <a:t> </a:t>
            </a:r>
            <a:r>
              <a:rPr lang="en-US" dirty="0" err="1"/>
              <a:t>emailService</a:t>
            </a:r>
            <a:r>
              <a:rPr lang="en-US" dirty="0"/>
              <a:t>){}</a:t>
            </a:r>
          </a:p>
          <a:p>
            <a:pPr lvl="1"/>
            <a:endParaRPr lang="en-US" dirty="0"/>
          </a:p>
          <a:p>
            <a:pPr lvl="1"/>
            <a:r>
              <a:rPr lang="en-US" dirty="0"/>
              <a:t>&lt;bean id="</a:t>
            </a:r>
            <a:r>
              <a:rPr lang="en-US" dirty="0" err="1"/>
              <a:t>customerService</a:t>
            </a:r>
            <a:r>
              <a:rPr lang="en-US" dirty="0"/>
              <a:t>" class="</a:t>
            </a:r>
            <a:r>
              <a:rPr lang="en-US" dirty="0" err="1"/>
              <a:t>mypackage.CustomerService</a:t>
            </a:r>
            <a:r>
              <a:rPr lang="en-US" dirty="0"/>
              <a:t>" </a:t>
            </a:r>
            <a:r>
              <a:rPr lang="en-US" dirty="0" err="1"/>
              <a:t>autowire</a:t>
            </a:r>
            <a:r>
              <a:rPr lang="en-US" dirty="0"/>
              <a:t>="</a:t>
            </a:r>
            <a:r>
              <a:rPr lang="en-US" dirty="0" err="1"/>
              <a:t>byType</a:t>
            </a:r>
            <a:r>
              <a:rPr lang="en-US" dirty="0"/>
              <a:t>"/&gt;</a:t>
            </a:r>
          </a:p>
          <a:p>
            <a:pPr lvl="1"/>
            <a:r>
              <a:rPr lang="en-US" dirty="0"/>
              <a:t>&lt;bean id=“eService" class="</a:t>
            </a:r>
            <a:r>
              <a:rPr lang="en-US" dirty="0" err="1"/>
              <a:t>mypackage.EmailService</a:t>
            </a:r>
            <a:r>
              <a:rPr lang="en-US" dirty="0"/>
              <a:t>"/&gt;</a:t>
            </a:r>
          </a:p>
          <a:p>
            <a:pPr lvl="1"/>
            <a:endParaRPr lang="en-US" dirty="0"/>
          </a:p>
          <a:p>
            <a:pPr lvl="1"/>
            <a:r>
              <a:rPr lang="en-US" dirty="0"/>
              <a:t>@Autowired</a:t>
            </a:r>
          </a:p>
          <a:p>
            <a:pPr lvl="1"/>
            <a:r>
              <a:rPr lang="en-US" dirty="0"/>
              <a:t>Private </a:t>
            </a:r>
            <a:r>
              <a:rPr lang="en-US" dirty="0" err="1"/>
              <a:t>EmailService</a:t>
            </a:r>
            <a:r>
              <a:rPr lang="en-US" dirty="0"/>
              <a:t> </a:t>
            </a:r>
            <a:r>
              <a:rPr lang="en-US" dirty="0" err="1"/>
              <a:t>emailService</a:t>
            </a:r>
            <a:r>
              <a:rPr lang="en-US" dirty="0"/>
              <a:t>;</a:t>
            </a:r>
          </a:p>
          <a:p>
            <a:pPr lvl="2"/>
            <a:r>
              <a:rPr lang="en-US" dirty="0"/>
              <a:t>Need tag, &lt;</a:t>
            </a:r>
            <a:r>
              <a:rPr lang="en-US" dirty="0" err="1"/>
              <a:t>context:annotation-config</a:t>
            </a:r>
            <a:r>
              <a:rPr lang="en-US" dirty="0"/>
              <a:t>/&gt; </a:t>
            </a:r>
            <a:r>
              <a:rPr lang="en-US" dirty="0">
                <a:sym typeface="Wingdings" panose="05000000000000000000" pitchFamily="2" charset="2"/>
              </a:rPr>
              <a:t>in xml</a:t>
            </a:r>
            <a:endParaRPr lang="en-US" dirty="0"/>
          </a:p>
          <a:p>
            <a:pPr lvl="1"/>
            <a:endParaRPr lang="en-US" dirty="0"/>
          </a:p>
          <a:p>
            <a:endParaRPr lang="en-US" dirty="0"/>
          </a:p>
        </p:txBody>
      </p:sp>
    </p:spTree>
    <p:extLst>
      <p:ext uri="{BB962C8B-B14F-4D97-AF65-F5344CB8AC3E}">
        <p14:creationId xmlns:p14="http://schemas.microsoft.com/office/powerpoint/2010/main" val="18569866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4B8DAD-1342-63ED-C8DD-8586AA813A7B}"/>
              </a:ext>
            </a:extLst>
          </p:cNvPr>
          <p:cNvSpPr>
            <a:spLocks noGrp="1"/>
          </p:cNvSpPr>
          <p:nvPr>
            <p:ph idx="1"/>
          </p:nvPr>
        </p:nvSpPr>
        <p:spPr>
          <a:xfrm>
            <a:off x="561473" y="561475"/>
            <a:ext cx="11630527" cy="5823284"/>
          </a:xfrm>
        </p:spPr>
        <p:txBody>
          <a:bodyPr>
            <a:normAutofit/>
          </a:bodyPr>
          <a:lstStyle/>
          <a:p>
            <a:r>
              <a:rPr lang="en-US" sz="3200" dirty="0"/>
              <a:t>Constructor </a:t>
            </a:r>
            <a:r>
              <a:rPr lang="en-US" sz="3200" dirty="0" err="1"/>
              <a:t>Autowiring</a:t>
            </a:r>
            <a:endParaRPr lang="en-US" sz="3200" dirty="0"/>
          </a:p>
          <a:p>
            <a:pPr lvl="1"/>
            <a:r>
              <a:rPr lang="en-US" dirty="0"/>
              <a:t>&lt;bean id="</a:t>
            </a:r>
            <a:r>
              <a:rPr lang="en-US" dirty="0" err="1"/>
              <a:t>customerService</a:t>
            </a:r>
            <a:r>
              <a:rPr lang="en-US" dirty="0"/>
              <a:t>" class="</a:t>
            </a:r>
            <a:r>
              <a:rPr lang="en-US" dirty="0" err="1"/>
              <a:t>mypackage.CustomerService</a:t>
            </a:r>
            <a:r>
              <a:rPr lang="en-US" dirty="0"/>
              <a:t>" </a:t>
            </a:r>
            <a:r>
              <a:rPr lang="en-US" dirty="0" err="1"/>
              <a:t>autowire</a:t>
            </a:r>
            <a:r>
              <a:rPr lang="en-US" dirty="0"/>
              <a:t>="constructor"/&gt;</a:t>
            </a:r>
          </a:p>
          <a:p>
            <a:pPr lvl="1"/>
            <a:r>
              <a:rPr lang="en-US" dirty="0"/>
              <a:t>&lt;bean id="eService" class="</a:t>
            </a:r>
            <a:r>
              <a:rPr lang="en-US" dirty="0" err="1"/>
              <a:t>mypackage.EmailService</a:t>
            </a:r>
            <a:r>
              <a:rPr lang="en-US" dirty="0"/>
              <a:t>"/&gt;</a:t>
            </a:r>
          </a:p>
          <a:p>
            <a:pPr lvl="1"/>
            <a:endParaRPr lang="en-US" dirty="0"/>
          </a:p>
          <a:p>
            <a:pPr lvl="1"/>
            <a:r>
              <a:rPr lang="en-US" dirty="0"/>
              <a:t>@Autowired</a:t>
            </a:r>
          </a:p>
          <a:p>
            <a:pPr lvl="1"/>
            <a:r>
              <a:rPr lang="en-US" dirty="0"/>
              <a:t>Public </a:t>
            </a:r>
            <a:r>
              <a:rPr lang="en-US" dirty="0" err="1"/>
              <a:t>CustomerService</a:t>
            </a:r>
            <a:r>
              <a:rPr lang="en-US" dirty="0"/>
              <a:t>(</a:t>
            </a:r>
            <a:r>
              <a:rPr lang="en-US" dirty="0" err="1"/>
              <a:t>EmailService</a:t>
            </a:r>
            <a:r>
              <a:rPr lang="en-US" dirty="0"/>
              <a:t> </a:t>
            </a:r>
            <a:r>
              <a:rPr lang="en-US" dirty="0" err="1"/>
              <a:t>emailService</a:t>
            </a:r>
            <a:r>
              <a:rPr lang="en-US" dirty="0"/>
              <a:t>){}</a:t>
            </a:r>
          </a:p>
          <a:p>
            <a:pPr lvl="1"/>
            <a:endParaRPr lang="en-US" dirty="0"/>
          </a:p>
          <a:p>
            <a:r>
              <a:rPr lang="en-US" dirty="0"/>
              <a:t>Annotation based </a:t>
            </a:r>
            <a:r>
              <a:rPr lang="en-US" dirty="0" err="1"/>
              <a:t>Autowiring</a:t>
            </a:r>
            <a:r>
              <a:rPr lang="en-US" dirty="0"/>
              <a:t> with JSR-250 annotations</a:t>
            </a:r>
          </a:p>
          <a:p>
            <a:pPr lvl="1"/>
            <a:r>
              <a:rPr lang="en-US" dirty="0"/>
              <a:t>@Resource(name=“myEmailService”)</a:t>
            </a:r>
          </a:p>
          <a:p>
            <a:pPr lvl="1"/>
            <a:r>
              <a:rPr lang="en-US" dirty="0"/>
              <a:t>Private </a:t>
            </a:r>
            <a:r>
              <a:rPr lang="en-US" dirty="0" err="1"/>
              <a:t>EmailService</a:t>
            </a:r>
            <a:r>
              <a:rPr lang="en-US" dirty="0"/>
              <a:t> </a:t>
            </a:r>
            <a:r>
              <a:rPr lang="en-US" dirty="0" err="1"/>
              <a:t>emailService</a:t>
            </a:r>
            <a:r>
              <a:rPr lang="en-US" dirty="0"/>
              <a:t>;</a:t>
            </a:r>
          </a:p>
        </p:txBody>
      </p:sp>
    </p:spTree>
    <p:extLst>
      <p:ext uri="{BB962C8B-B14F-4D97-AF65-F5344CB8AC3E}">
        <p14:creationId xmlns:p14="http://schemas.microsoft.com/office/powerpoint/2010/main" val="8045218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4B8DAD-1342-63ED-C8DD-8586AA813A7B}"/>
              </a:ext>
            </a:extLst>
          </p:cNvPr>
          <p:cNvSpPr>
            <a:spLocks noGrp="1"/>
          </p:cNvSpPr>
          <p:nvPr>
            <p:ph idx="1"/>
          </p:nvPr>
        </p:nvSpPr>
        <p:spPr>
          <a:xfrm>
            <a:off x="561473" y="561475"/>
            <a:ext cx="11325727" cy="5823284"/>
          </a:xfrm>
        </p:spPr>
        <p:txBody>
          <a:bodyPr>
            <a:normAutofit fontScale="92500" lnSpcReduction="10000"/>
          </a:bodyPr>
          <a:lstStyle/>
          <a:p>
            <a:r>
              <a:rPr lang="en-US" sz="3200" dirty="0" err="1"/>
              <a:t>Autowiring</a:t>
            </a:r>
            <a:endParaRPr lang="en-US" sz="3200" dirty="0"/>
          </a:p>
          <a:p>
            <a:pPr lvl="1"/>
            <a:r>
              <a:rPr lang="en-US" dirty="0"/>
              <a:t>Adv</a:t>
            </a:r>
          </a:p>
          <a:p>
            <a:pPr lvl="2"/>
            <a:r>
              <a:rPr lang="en-US" dirty="0"/>
              <a:t>Make configuration of bean wiring simpler</a:t>
            </a:r>
          </a:p>
          <a:p>
            <a:pPr lvl="1"/>
            <a:r>
              <a:rPr lang="en-US" dirty="0"/>
              <a:t>Dis</a:t>
            </a:r>
          </a:p>
          <a:p>
            <a:pPr lvl="2"/>
            <a:r>
              <a:rPr lang="en-US" dirty="0"/>
              <a:t>The spring xml file does not contain all the explicit details on how the beans are wired together</a:t>
            </a:r>
          </a:p>
          <a:p>
            <a:pPr lvl="2"/>
            <a:r>
              <a:rPr lang="en-US" dirty="0" err="1"/>
              <a:t>Autowire</a:t>
            </a:r>
            <a:r>
              <a:rPr lang="en-US" dirty="0"/>
              <a:t> by type gives the restriction that you can have only 1 bean of the given type</a:t>
            </a:r>
          </a:p>
          <a:p>
            <a:r>
              <a:rPr lang="en-US" dirty="0"/>
              <a:t>@Resource and @Inject of JSR are identical to @Autowired</a:t>
            </a:r>
          </a:p>
          <a:p>
            <a:endParaRPr lang="en-US" dirty="0"/>
          </a:p>
          <a:p>
            <a:r>
              <a:rPr lang="en-US" dirty="0"/>
              <a:t>Additional Injection Features</a:t>
            </a:r>
          </a:p>
          <a:p>
            <a:pPr lvl="1"/>
            <a:r>
              <a:rPr lang="en-US" dirty="0"/>
              <a:t>Spring can also inject</a:t>
            </a:r>
          </a:p>
          <a:p>
            <a:pPr lvl="2"/>
            <a:r>
              <a:rPr lang="en-US" dirty="0"/>
              <a:t>Value (optionally based on expressions) &lt;bean id="</a:t>
            </a:r>
            <a:r>
              <a:rPr lang="en-US" dirty="0" err="1"/>
              <a:t>customerService</a:t>
            </a:r>
            <a:r>
              <a:rPr lang="en-US" dirty="0"/>
              <a:t>" class="module3.spel.xml.CustomerService" &gt;</a:t>
            </a:r>
          </a:p>
          <a:p>
            <a:pPr lvl="2"/>
            <a:r>
              <a:rPr lang="en-US" dirty="0"/>
              <a:t>&lt;property name="region" value="English" /&gt;</a:t>
            </a:r>
          </a:p>
          <a:p>
            <a:pPr lvl="2"/>
            <a:r>
              <a:rPr lang="en-US" dirty="0"/>
              <a:t>&lt;property name="</a:t>
            </a:r>
            <a:r>
              <a:rPr lang="en-US" dirty="0" err="1"/>
              <a:t>defaultdiscount</a:t>
            </a:r>
            <a:r>
              <a:rPr lang="en-US" dirty="0"/>
              <a:t>" value="4.5" /&gt;</a:t>
            </a:r>
          </a:p>
          <a:p>
            <a:pPr lvl="2"/>
            <a:r>
              <a:rPr lang="en-US" dirty="0"/>
              <a:t>&lt;/bean&gt;</a:t>
            </a:r>
          </a:p>
          <a:p>
            <a:pPr lvl="2"/>
            <a:r>
              <a:rPr lang="en-US" dirty="0"/>
              <a:t>Collections (Lists, Sets, Maps)</a:t>
            </a:r>
          </a:p>
          <a:p>
            <a:pPr lvl="2"/>
            <a:r>
              <a:rPr lang="en-US" dirty="0"/>
              <a:t>Inheritance (Parent class values)</a:t>
            </a:r>
          </a:p>
        </p:txBody>
      </p:sp>
    </p:spTree>
    <p:extLst>
      <p:ext uri="{BB962C8B-B14F-4D97-AF65-F5344CB8AC3E}">
        <p14:creationId xmlns:p14="http://schemas.microsoft.com/office/powerpoint/2010/main" val="6439944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4B8DAD-1342-63ED-C8DD-8586AA813A7B}"/>
              </a:ext>
            </a:extLst>
          </p:cNvPr>
          <p:cNvSpPr>
            <a:spLocks noGrp="1"/>
          </p:cNvSpPr>
          <p:nvPr>
            <p:ph idx="1"/>
          </p:nvPr>
        </p:nvSpPr>
        <p:spPr>
          <a:xfrm>
            <a:off x="561473" y="561475"/>
            <a:ext cx="11325727" cy="5823284"/>
          </a:xfrm>
        </p:spPr>
        <p:txBody>
          <a:bodyPr>
            <a:normAutofit/>
          </a:bodyPr>
          <a:lstStyle/>
          <a:p>
            <a:r>
              <a:rPr lang="en-US" sz="3200" dirty="0"/>
              <a:t>Value Injection</a:t>
            </a:r>
          </a:p>
          <a:p>
            <a:pPr lvl="1"/>
            <a:r>
              <a:rPr lang="en-US" dirty="0"/>
              <a:t>Xml Based</a:t>
            </a:r>
          </a:p>
          <a:p>
            <a:pPr lvl="2"/>
            <a:r>
              <a:rPr lang="en-US" dirty="0"/>
              <a:t>&lt;bean id="</a:t>
            </a:r>
            <a:r>
              <a:rPr lang="en-US" dirty="0" err="1"/>
              <a:t>customerService</a:t>
            </a:r>
            <a:r>
              <a:rPr lang="en-US" dirty="0"/>
              <a:t>" class="module3.spel.xml.CustomerService" &gt;</a:t>
            </a:r>
          </a:p>
          <a:p>
            <a:pPr lvl="2"/>
            <a:r>
              <a:rPr lang="en-US" dirty="0"/>
              <a:t>&lt;property name="region" value="English" /&gt;</a:t>
            </a:r>
          </a:p>
          <a:p>
            <a:pPr lvl="2"/>
            <a:r>
              <a:rPr lang="en-US" dirty="0"/>
              <a:t>&lt;property name="</a:t>
            </a:r>
            <a:r>
              <a:rPr lang="en-US" dirty="0" err="1"/>
              <a:t>defaultDiscount</a:t>
            </a:r>
            <a:r>
              <a:rPr lang="en-US" dirty="0"/>
              <a:t>" value="4.5" /&gt;</a:t>
            </a:r>
          </a:p>
          <a:p>
            <a:pPr lvl="2"/>
            <a:r>
              <a:rPr lang="en-US" dirty="0"/>
              <a:t>&lt;/bean&gt;</a:t>
            </a:r>
          </a:p>
          <a:p>
            <a:pPr lvl="1"/>
            <a:r>
              <a:rPr lang="en-US" dirty="0"/>
              <a:t>Annotation based</a:t>
            </a:r>
          </a:p>
          <a:p>
            <a:pPr lvl="2"/>
            <a:r>
              <a:rPr lang="en-US" dirty="0"/>
              <a:t>@Value(“English”)</a:t>
            </a:r>
          </a:p>
          <a:p>
            <a:pPr lvl="2"/>
            <a:r>
              <a:rPr lang="en-US" dirty="0"/>
              <a:t>Private String region;</a:t>
            </a:r>
          </a:p>
          <a:p>
            <a:pPr lvl="2"/>
            <a:r>
              <a:rPr lang="en-US" dirty="0"/>
              <a:t>@Value(“4.5”)</a:t>
            </a:r>
          </a:p>
          <a:p>
            <a:pPr lvl="2"/>
            <a:r>
              <a:rPr lang="en-US" dirty="0"/>
              <a:t>Private double </a:t>
            </a:r>
            <a:r>
              <a:rPr lang="en-US" dirty="0" err="1"/>
              <a:t>defaultDiscount</a:t>
            </a:r>
            <a:r>
              <a:rPr lang="en-US" dirty="0"/>
              <a:t>;</a:t>
            </a:r>
          </a:p>
        </p:txBody>
      </p:sp>
    </p:spTree>
    <p:extLst>
      <p:ext uri="{BB962C8B-B14F-4D97-AF65-F5344CB8AC3E}">
        <p14:creationId xmlns:p14="http://schemas.microsoft.com/office/powerpoint/2010/main" val="19918594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4B8DAD-1342-63ED-C8DD-8586AA813A7B}"/>
              </a:ext>
            </a:extLst>
          </p:cNvPr>
          <p:cNvSpPr>
            <a:spLocks noGrp="1"/>
          </p:cNvSpPr>
          <p:nvPr>
            <p:ph idx="1"/>
          </p:nvPr>
        </p:nvSpPr>
        <p:spPr>
          <a:xfrm>
            <a:off x="561473" y="561475"/>
            <a:ext cx="11470106" cy="5823284"/>
          </a:xfrm>
        </p:spPr>
        <p:txBody>
          <a:bodyPr>
            <a:normAutofit fontScale="92500" lnSpcReduction="20000"/>
          </a:bodyPr>
          <a:lstStyle/>
          <a:p>
            <a:r>
              <a:rPr lang="en-US" dirty="0"/>
              <a:t>Spring expression Language (SPEL)</a:t>
            </a:r>
          </a:p>
          <a:p>
            <a:pPr lvl="1"/>
            <a:r>
              <a:rPr lang="en-US" dirty="0"/>
              <a:t>Looks like JSF expression language</a:t>
            </a:r>
          </a:p>
          <a:p>
            <a:pPr lvl="1"/>
            <a:r>
              <a:rPr lang="en-US" dirty="0"/>
              <a:t>#{ </a:t>
            </a:r>
            <a:r>
              <a:rPr lang="en-US" dirty="0" err="1"/>
              <a:t>systemProperties</a:t>
            </a:r>
            <a:r>
              <a:rPr lang="en-US" dirty="0"/>
              <a:t>['</a:t>
            </a:r>
            <a:r>
              <a:rPr lang="en-US" dirty="0" err="1"/>
              <a:t>user.language</a:t>
            </a:r>
            <a:r>
              <a:rPr lang="en-US" dirty="0"/>
              <a:t>'] } </a:t>
            </a:r>
          </a:p>
          <a:p>
            <a:pPr lvl="1"/>
            <a:endParaRPr lang="en-US" dirty="0"/>
          </a:p>
          <a:p>
            <a:pPr lvl="1"/>
            <a:r>
              <a:rPr lang="en-US" dirty="0"/>
              <a:t>&lt;bean id="</a:t>
            </a:r>
            <a:r>
              <a:rPr lang="en-US" dirty="0" err="1"/>
              <a:t>customerService</a:t>
            </a:r>
            <a:r>
              <a:rPr lang="en-US" dirty="0"/>
              <a:t>" class="module3.spel.xml.CustomerService" &gt;</a:t>
            </a:r>
          </a:p>
          <a:p>
            <a:pPr lvl="2"/>
            <a:r>
              <a:rPr lang="en-US" dirty="0"/>
              <a:t>&lt;property name="region" value="#{ </a:t>
            </a:r>
            <a:r>
              <a:rPr lang="en-US" dirty="0" err="1"/>
              <a:t>systemProperties</a:t>
            </a:r>
            <a:r>
              <a:rPr lang="en-US" dirty="0"/>
              <a:t>['</a:t>
            </a:r>
            <a:r>
              <a:rPr lang="en-US" dirty="0" err="1"/>
              <a:t>user.language</a:t>
            </a:r>
            <a:r>
              <a:rPr lang="en-US" dirty="0"/>
              <a:t>'] }" /&gt;</a:t>
            </a:r>
          </a:p>
          <a:p>
            <a:pPr lvl="2"/>
            <a:r>
              <a:rPr lang="en-US" dirty="0"/>
              <a:t>&lt;property name="</a:t>
            </a:r>
            <a:r>
              <a:rPr lang="en-US" dirty="0" err="1"/>
              <a:t>defaultdiscount</a:t>
            </a:r>
            <a:r>
              <a:rPr lang="en-US" dirty="0"/>
              <a:t>" value="#{ </a:t>
            </a:r>
            <a:r>
              <a:rPr lang="en-US" dirty="0" err="1"/>
              <a:t>discountCalculator.defaultdiscount</a:t>
            </a:r>
            <a:r>
              <a:rPr lang="en-US" dirty="0"/>
              <a:t> }" /&gt;</a:t>
            </a:r>
          </a:p>
          <a:p>
            <a:pPr lvl="1"/>
            <a:r>
              <a:rPr lang="en-US" dirty="0"/>
              <a:t>&lt;/bean&gt;</a:t>
            </a:r>
          </a:p>
          <a:p>
            <a:pPr lvl="1"/>
            <a:r>
              <a:rPr lang="en-US" dirty="0"/>
              <a:t>&lt;bean id="</a:t>
            </a:r>
            <a:r>
              <a:rPr lang="en-US" dirty="0" err="1"/>
              <a:t>discountCalculator</a:t>
            </a:r>
            <a:r>
              <a:rPr lang="en-US" dirty="0"/>
              <a:t>" class="module3.spel.xml.DiscountCalculator" &gt;</a:t>
            </a:r>
          </a:p>
          <a:p>
            <a:pPr lvl="2"/>
            <a:r>
              <a:rPr lang="en-US" dirty="0"/>
              <a:t>&lt;property name="</a:t>
            </a:r>
            <a:r>
              <a:rPr lang="en-US" dirty="0" err="1"/>
              <a:t>defaultdiscount</a:t>
            </a:r>
            <a:r>
              <a:rPr lang="en-US" dirty="0"/>
              <a:t>" value="0.15" /&gt;</a:t>
            </a:r>
          </a:p>
          <a:p>
            <a:pPr lvl="1"/>
            <a:r>
              <a:rPr lang="en-US" dirty="0"/>
              <a:t>&lt;/bean&gt;</a:t>
            </a:r>
          </a:p>
          <a:p>
            <a:pPr lvl="1"/>
            <a:endParaRPr lang="en-US" dirty="0"/>
          </a:p>
          <a:p>
            <a:pPr lvl="1"/>
            <a:r>
              <a:rPr lang="en-US" dirty="0"/>
              <a:t>Annotation based configuration</a:t>
            </a:r>
          </a:p>
          <a:p>
            <a:pPr lvl="2"/>
            <a:r>
              <a:rPr lang="en-US" dirty="0"/>
              <a:t>public class </a:t>
            </a:r>
            <a:r>
              <a:rPr lang="en-US" dirty="0" err="1"/>
              <a:t>CustomerService</a:t>
            </a:r>
            <a:r>
              <a:rPr lang="en-US" dirty="0"/>
              <a:t> implements </a:t>
            </a:r>
            <a:r>
              <a:rPr lang="en-US" dirty="0" err="1"/>
              <a:t>ICustomerService</a:t>
            </a:r>
            <a:r>
              <a:rPr lang="en-US" dirty="0"/>
              <a:t>{</a:t>
            </a:r>
          </a:p>
          <a:p>
            <a:pPr lvl="3"/>
            <a:r>
              <a:rPr lang="en-US" dirty="0"/>
              <a:t>@Value("#{ </a:t>
            </a:r>
            <a:r>
              <a:rPr lang="en-US" dirty="0" err="1"/>
              <a:t>systemProperties</a:t>
            </a:r>
            <a:r>
              <a:rPr lang="en-US" dirty="0"/>
              <a:t>['</a:t>
            </a:r>
            <a:r>
              <a:rPr lang="en-US" dirty="0" err="1"/>
              <a:t>user.language</a:t>
            </a:r>
            <a:r>
              <a:rPr lang="en-US" dirty="0"/>
              <a:t>'] }" )</a:t>
            </a:r>
          </a:p>
          <a:p>
            <a:pPr lvl="3"/>
            <a:r>
              <a:rPr lang="en-US" dirty="0"/>
              <a:t>private String region;	</a:t>
            </a:r>
          </a:p>
          <a:p>
            <a:pPr lvl="3"/>
            <a:r>
              <a:rPr lang="en-US" dirty="0"/>
              <a:t>@Value("#{ </a:t>
            </a:r>
            <a:r>
              <a:rPr lang="en-US" dirty="0" err="1"/>
              <a:t>discountCalculator.defaultdiscount</a:t>
            </a:r>
            <a:r>
              <a:rPr lang="en-US" dirty="0"/>
              <a:t> }" )</a:t>
            </a:r>
          </a:p>
          <a:p>
            <a:pPr lvl="3"/>
            <a:r>
              <a:rPr lang="en-US" dirty="0"/>
              <a:t>private double </a:t>
            </a:r>
            <a:r>
              <a:rPr lang="en-US" dirty="0" err="1"/>
              <a:t>defaultdiscount</a:t>
            </a:r>
            <a:r>
              <a:rPr lang="en-US" dirty="0"/>
              <a:t>;</a:t>
            </a:r>
          </a:p>
          <a:p>
            <a:pPr lvl="2"/>
            <a:r>
              <a:rPr lang="en-US" dirty="0"/>
              <a:t>}</a:t>
            </a:r>
          </a:p>
        </p:txBody>
      </p:sp>
    </p:spTree>
    <p:extLst>
      <p:ext uri="{BB962C8B-B14F-4D97-AF65-F5344CB8AC3E}">
        <p14:creationId xmlns:p14="http://schemas.microsoft.com/office/powerpoint/2010/main" val="14194247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4B8DAD-1342-63ED-C8DD-8586AA813A7B}"/>
              </a:ext>
            </a:extLst>
          </p:cNvPr>
          <p:cNvSpPr>
            <a:spLocks noGrp="1"/>
          </p:cNvSpPr>
          <p:nvPr>
            <p:ph idx="1"/>
          </p:nvPr>
        </p:nvSpPr>
        <p:spPr>
          <a:xfrm>
            <a:off x="561473" y="561475"/>
            <a:ext cx="11470106" cy="5823284"/>
          </a:xfrm>
        </p:spPr>
        <p:txBody>
          <a:bodyPr>
            <a:normAutofit lnSpcReduction="10000"/>
          </a:bodyPr>
          <a:lstStyle/>
          <a:p>
            <a:r>
              <a:rPr lang="en-US" dirty="0"/>
              <a:t>Injection of Lists</a:t>
            </a:r>
          </a:p>
          <a:p>
            <a:pPr lvl="1"/>
            <a:r>
              <a:rPr lang="en-US" dirty="0"/>
              <a:t>&lt;bean id="</a:t>
            </a:r>
            <a:r>
              <a:rPr lang="en-US" dirty="0" err="1"/>
              <a:t>shippingService</a:t>
            </a:r>
            <a:r>
              <a:rPr lang="en-US" dirty="0"/>
              <a:t>" class="</a:t>
            </a:r>
            <a:r>
              <a:rPr lang="en-US" dirty="0" err="1"/>
              <a:t>shipping.ShippingService</a:t>
            </a:r>
            <a:r>
              <a:rPr lang="en-US" dirty="0"/>
              <a:t>" &gt;</a:t>
            </a:r>
          </a:p>
          <a:p>
            <a:pPr lvl="2"/>
            <a:r>
              <a:rPr lang="en-US" dirty="0"/>
              <a:t>&lt;constructor-</a:t>
            </a:r>
            <a:r>
              <a:rPr lang="en-US" dirty="0" err="1"/>
              <a:t>arg</a:t>
            </a:r>
            <a:r>
              <a:rPr lang="en-US" dirty="0"/>
              <a:t>&gt;</a:t>
            </a:r>
          </a:p>
          <a:p>
            <a:pPr lvl="3"/>
            <a:r>
              <a:rPr lang="en-US" dirty="0"/>
              <a:t>&lt;list&gt;</a:t>
            </a:r>
          </a:p>
          <a:p>
            <a:pPr lvl="4"/>
            <a:r>
              <a:rPr lang="en-US" dirty="0"/>
              <a:t>&lt;bean id="</a:t>
            </a:r>
            <a:r>
              <a:rPr lang="en-US" dirty="0" err="1"/>
              <a:t>upsShipper</a:t>
            </a:r>
            <a:r>
              <a:rPr lang="en-US" dirty="0"/>
              <a:t>" class="</a:t>
            </a:r>
            <a:r>
              <a:rPr lang="en-US" dirty="0" err="1"/>
              <a:t>shipping.UPS</a:t>
            </a:r>
            <a:r>
              <a:rPr lang="en-US" dirty="0"/>
              <a:t>" /&gt;</a:t>
            </a:r>
          </a:p>
          <a:p>
            <a:pPr lvl="4"/>
            <a:r>
              <a:rPr lang="en-US" dirty="0"/>
              <a:t>&lt;bean id="</a:t>
            </a:r>
            <a:r>
              <a:rPr lang="en-US" dirty="0" err="1"/>
              <a:t>uspostalShipper</a:t>
            </a:r>
            <a:r>
              <a:rPr lang="en-US" dirty="0"/>
              <a:t>" class="</a:t>
            </a:r>
            <a:r>
              <a:rPr lang="en-US" dirty="0" err="1"/>
              <a:t>shipping.USPostal</a:t>
            </a:r>
            <a:r>
              <a:rPr lang="en-US" dirty="0"/>
              <a:t>" /&gt;</a:t>
            </a:r>
          </a:p>
          <a:p>
            <a:pPr lvl="3"/>
            <a:r>
              <a:rPr lang="en-US" dirty="0"/>
              <a:t>&lt;/list&gt;</a:t>
            </a:r>
          </a:p>
          <a:p>
            <a:pPr lvl="2"/>
            <a:r>
              <a:rPr lang="en-US" dirty="0"/>
              <a:t>&lt;/constructor-</a:t>
            </a:r>
            <a:r>
              <a:rPr lang="en-US" dirty="0" err="1"/>
              <a:t>arg</a:t>
            </a:r>
            <a:r>
              <a:rPr lang="en-US" dirty="0"/>
              <a:t>&gt;</a:t>
            </a:r>
          </a:p>
          <a:p>
            <a:pPr lvl="1"/>
            <a:r>
              <a:rPr lang="en-US" dirty="0"/>
              <a:t>&lt;/bean&gt;</a:t>
            </a:r>
          </a:p>
          <a:p>
            <a:pPr lvl="1"/>
            <a:endParaRPr lang="en-US" dirty="0"/>
          </a:p>
          <a:p>
            <a:pPr lvl="1"/>
            <a:endParaRPr lang="en-US" dirty="0"/>
          </a:p>
          <a:p>
            <a:pPr lvl="1"/>
            <a:r>
              <a:rPr lang="en-US" dirty="0"/>
              <a:t>public class </a:t>
            </a:r>
            <a:r>
              <a:rPr lang="en-US" dirty="0" err="1"/>
              <a:t>ShippingService</a:t>
            </a:r>
            <a:r>
              <a:rPr lang="en-US" dirty="0"/>
              <a:t> implements </a:t>
            </a:r>
            <a:r>
              <a:rPr lang="en-US" dirty="0" err="1"/>
              <a:t>IShippingService</a:t>
            </a:r>
            <a:r>
              <a:rPr lang="en-US" dirty="0"/>
              <a:t>{</a:t>
            </a:r>
          </a:p>
          <a:p>
            <a:pPr lvl="2"/>
            <a:r>
              <a:rPr lang="en-US" dirty="0"/>
              <a:t>public List&lt;</a:t>
            </a:r>
            <a:r>
              <a:rPr lang="en-US" dirty="0" err="1"/>
              <a:t>IShipper</a:t>
            </a:r>
            <a:r>
              <a:rPr lang="en-US" dirty="0"/>
              <a:t>&gt; shippers;</a:t>
            </a:r>
          </a:p>
          <a:p>
            <a:pPr lvl="2"/>
            <a:r>
              <a:rPr lang="en-US" dirty="0"/>
              <a:t>public </a:t>
            </a:r>
            <a:r>
              <a:rPr lang="en-US" dirty="0" err="1"/>
              <a:t>ShippingService</a:t>
            </a:r>
            <a:r>
              <a:rPr lang="en-US" dirty="0"/>
              <a:t>(List&lt;</a:t>
            </a:r>
            <a:r>
              <a:rPr lang="en-US" dirty="0" err="1"/>
              <a:t>IShipper</a:t>
            </a:r>
            <a:r>
              <a:rPr lang="en-US" dirty="0"/>
              <a:t>&gt; shippers) {</a:t>
            </a:r>
          </a:p>
          <a:p>
            <a:pPr lvl="3"/>
            <a:r>
              <a:rPr lang="en-US" dirty="0" err="1"/>
              <a:t>this.shippers</a:t>
            </a:r>
            <a:r>
              <a:rPr lang="en-US" dirty="0"/>
              <a:t> = shippers;</a:t>
            </a:r>
          </a:p>
          <a:p>
            <a:pPr lvl="1"/>
            <a:r>
              <a:rPr lang="en-US" dirty="0"/>
              <a:t>}</a:t>
            </a:r>
          </a:p>
          <a:p>
            <a:pPr lvl="1"/>
            <a:r>
              <a:rPr lang="en-US" dirty="0"/>
              <a:t>}</a:t>
            </a:r>
          </a:p>
        </p:txBody>
      </p:sp>
    </p:spTree>
    <p:extLst>
      <p:ext uri="{BB962C8B-B14F-4D97-AF65-F5344CB8AC3E}">
        <p14:creationId xmlns:p14="http://schemas.microsoft.com/office/powerpoint/2010/main" val="17013631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4B8DAD-1342-63ED-C8DD-8586AA813A7B}"/>
              </a:ext>
            </a:extLst>
          </p:cNvPr>
          <p:cNvSpPr>
            <a:spLocks noGrp="1"/>
          </p:cNvSpPr>
          <p:nvPr>
            <p:ph idx="1"/>
          </p:nvPr>
        </p:nvSpPr>
        <p:spPr>
          <a:xfrm>
            <a:off x="561473" y="561474"/>
            <a:ext cx="11213432" cy="5887451"/>
          </a:xfrm>
        </p:spPr>
        <p:txBody>
          <a:bodyPr>
            <a:normAutofit fontScale="85000" lnSpcReduction="20000"/>
          </a:bodyPr>
          <a:lstStyle/>
          <a:p>
            <a:r>
              <a:rPr lang="en-US" dirty="0"/>
              <a:t>Injection of a Set</a:t>
            </a:r>
          </a:p>
          <a:p>
            <a:pPr lvl="1"/>
            <a:r>
              <a:rPr lang="en-US" dirty="0"/>
              <a:t>&lt;bean id="</a:t>
            </a:r>
            <a:r>
              <a:rPr lang="en-US" dirty="0" err="1"/>
              <a:t>shippingService</a:t>
            </a:r>
            <a:r>
              <a:rPr lang="en-US" dirty="0"/>
              <a:t>" class="</a:t>
            </a:r>
            <a:r>
              <a:rPr lang="en-US" dirty="0" err="1"/>
              <a:t>shipping.ShippingService</a:t>
            </a:r>
            <a:r>
              <a:rPr lang="en-US" dirty="0"/>
              <a:t>" &gt;</a:t>
            </a:r>
          </a:p>
          <a:p>
            <a:pPr lvl="2"/>
            <a:r>
              <a:rPr lang="en-US" dirty="0"/>
              <a:t>&lt;constructor-</a:t>
            </a:r>
            <a:r>
              <a:rPr lang="en-US" dirty="0" err="1"/>
              <a:t>arg</a:t>
            </a:r>
            <a:r>
              <a:rPr lang="en-US" dirty="0"/>
              <a:t>&gt;</a:t>
            </a:r>
          </a:p>
          <a:p>
            <a:pPr lvl="3"/>
            <a:r>
              <a:rPr lang="en-US" dirty="0"/>
              <a:t>&lt;set&gt;</a:t>
            </a:r>
          </a:p>
          <a:p>
            <a:pPr lvl="4"/>
            <a:r>
              <a:rPr lang="en-US" dirty="0"/>
              <a:t>&lt;bean id="</a:t>
            </a:r>
            <a:r>
              <a:rPr lang="en-US" dirty="0" err="1"/>
              <a:t>upsShipper</a:t>
            </a:r>
            <a:r>
              <a:rPr lang="en-US" dirty="0"/>
              <a:t>" class="</a:t>
            </a:r>
            <a:r>
              <a:rPr lang="en-US" dirty="0" err="1"/>
              <a:t>shipping.UPS</a:t>
            </a:r>
            <a:r>
              <a:rPr lang="en-US" dirty="0"/>
              <a:t>" /&gt;</a:t>
            </a:r>
          </a:p>
          <a:p>
            <a:pPr lvl="4"/>
            <a:r>
              <a:rPr lang="en-US" dirty="0"/>
              <a:t>&lt;bean id="</a:t>
            </a:r>
            <a:r>
              <a:rPr lang="en-US" dirty="0" err="1"/>
              <a:t>uspostalShipper</a:t>
            </a:r>
            <a:r>
              <a:rPr lang="en-US" dirty="0"/>
              <a:t>" class="</a:t>
            </a:r>
            <a:r>
              <a:rPr lang="en-US" dirty="0" err="1"/>
              <a:t>shipping.USPostal</a:t>
            </a:r>
            <a:r>
              <a:rPr lang="en-US" dirty="0"/>
              <a:t>" /&gt;</a:t>
            </a:r>
          </a:p>
          <a:p>
            <a:pPr lvl="4"/>
            <a:r>
              <a:rPr lang="en-US" dirty="0"/>
              <a:t>&lt;bean id="</a:t>
            </a:r>
            <a:r>
              <a:rPr lang="en-US" dirty="0" err="1"/>
              <a:t>dhlShipper</a:t>
            </a:r>
            <a:r>
              <a:rPr lang="en-US" dirty="0"/>
              <a:t>" class="</a:t>
            </a:r>
            <a:r>
              <a:rPr lang="en-US" dirty="0" err="1"/>
              <a:t>shipping.DHL</a:t>
            </a:r>
            <a:r>
              <a:rPr lang="en-US" dirty="0"/>
              <a:t>" /&gt;</a:t>
            </a:r>
          </a:p>
          <a:p>
            <a:pPr lvl="3"/>
            <a:r>
              <a:rPr lang="en-US" dirty="0"/>
              <a:t>&lt;/set&gt;</a:t>
            </a:r>
          </a:p>
          <a:p>
            <a:pPr lvl="2"/>
            <a:r>
              <a:rPr lang="en-US" dirty="0"/>
              <a:t>&lt;/constructor-</a:t>
            </a:r>
            <a:r>
              <a:rPr lang="en-US" dirty="0" err="1"/>
              <a:t>arg</a:t>
            </a:r>
            <a:r>
              <a:rPr lang="en-US" dirty="0"/>
              <a:t>&gt;</a:t>
            </a:r>
          </a:p>
          <a:p>
            <a:pPr lvl="1"/>
            <a:r>
              <a:rPr lang="en-US" dirty="0"/>
              <a:t>&lt;/bean&gt;</a:t>
            </a:r>
          </a:p>
          <a:p>
            <a:r>
              <a:rPr lang="en-US" dirty="0"/>
              <a:t>Injection of a Map</a:t>
            </a:r>
          </a:p>
          <a:p>
            <a:pPr lvl="1"/>
            <a:r>
              <a:rPr lang="en-US" dirty="0"/>
              <a:t>&lt;bean id="</a:t>
            </a:r>
            <a:r>
              <a:rPr lang="en-US" dirty="0" err="1"/>
              <a:t>shippingService</a:t>
            </a:r>
            <a:r>
              <a:rPr lang="en-US" dirty="0"/>
              <a:t>" class="</a:t>
            </a:r>
            <a:r>
              <a:rPr lang="en-US" dirty="0" err="1"/>
              <a:t>shipping.ShippingService</a:t>
            </a:r>
            <a:r>
              <a:rPr lang="en-US" dirty="0"/>
              <a:t>" &gt;</a:t>
            </a:r>
          </a:p>
          <a:p>
            <a:pPr lvl="2"/>
            <a:r>
              <a:rPr lang="en-US" dirty="0"/>
              <a:t>&lt;constructor-</a:t>
            </a:r>
            <a:r>
              <a:rPr lang="en-US" dirty="0" err="1"/>
              <a:t>arg</a:t>
            </a:r>
            <a:r>
              <a:rPr lang="en-US" dirty="0"/>
              <a:t>&gt;</a:t>
            </a:r>
          </a:p>
          <a:p>
            <a:pPr lvl="3"/>
            <a:r>
              <a:rPr lang="en-US" dirty="0"/>
              <a:t>&lt;map&gt;</a:t>
            </a:r>
          </a:p>
          <a:p>
            <a:pPr lvl="4"/>
            <a:r>
              <a:rPr lang="en-US" dirty="0"/>
              <a:t>&lt;entry key="one" value-ref="</a:t>
            </a:r>
            <a:r>
              <a:rPr lang="en-US" dirty="0" err="1"/>
              <a:t>upsShipper</a:t>
            </a:r>
            <a:r>
              <a:rPr lang="en-US" dirty="0"/>
              <a:t>"/&gt;</a:t>
            </a:r>
          </a:p>
          <a:p>
            <a:pPr lvl="4"/>
            <a:r>
              <a:rPr lang="en-US" dirty="0"/>
              <a:t>&lt;entry key="two" value-ref="</a:t>
            </a:r>
            <a:r>
              <a:rPr lang="en-US" dirty="0" err="1"/>
              <a:t>uspostalShipper</a:t>
            </a:r>
            <a:r>
              <a:rPr lang="en-US" dirty="0"/>
              <a:t>"/&gt;</a:t>
            </a:r>
          </a:p>
          <a:p>
            <a:pPr lvl="4"/>
            <a:r>
              <a:rPr lang="en-US" dirty="0"/>
              <a:t>&lt;entry key="three" value-ref="</a:t>
            </a:r>
            <a:r>
              <a:rPr lang="en-US" dirty="0" err="1"/>
              <a:t>dhlShipper</a:t>
            </a:r>
            <a:r>
              <a:rPr lang="en-US" dirty="0"/>
              <a:t>"/&gt;</a:t>
            </a:r>
          </a:p>
          <a:p>
            <a:pPr lvl="3"/>
            <a:r>
              <a:rPr lang="en-US" dirty="0"/>
              <a:t>&lt;/map&gt;</a:t>
            </a:r>
          </a:p>
          <a:p>
            <a:pPr lvl="2"/>
            <a:r>
              <a:rPr lang="en-US" dirty="0"/>
              <a:t>&lt;/constructor-</a:t>
            </a:r>
            <a:r>
              <a:rPr lang="en-US" dirty="0" err="1"/>
              <a:t>arg</a:t>
            </a:r>
            <a:r>
              <a:rPr lang="en-US" dirty="0"/>
              <a:t>&gt;</a:t>
            </a:r>
          </a:p>
          <a:p>
            <a:pPr lvl="2"/>
            <a:r>
              <a:rPr lang="en-US" dirty="0"/>
              <a:t>&lt;/bean&gt;</a:t>
            </a:r>
          </a:p>
          <a:p>
            <a:pPr lvl="1"/>
            <a:r>
              <a:rPr lang="en-US" dirty="0"/>
              <a:t>&lt;bean id="</a:t>
            </a:r>
            <a:r>
              <a:rPr lang="en-US" dirty="0" err="1"/>
              <a:t>upsShipper</a:t>
            </a:r>
            <a:r>
              <a:rPr lang="en-US" dirty="0"/>
              <a:t>" class="</a:t>
            </a:r>
            <a:r>
              <a:rPr lang="en-US" dirty="0" err="1"/>
              <a:t>shipping.UPS</a:t>
            </a:r>
            <a:r>
              <a:rPr lang="en-US" dirty="0"/>
              <a:t>" /&gt;</a:t>
            </a:r>
          </a:p>
          <a:p>
            <a:pPr lvl="1"/>
            <a:r>
              <a:rPr lang="en-US" dirty="0"/>
              <a:t>&lt;bean id="</a:t>
            </a:r>
            <a:r>
              <a:rPr lang="en-US" dirty="0" err="1"/>
              <a:t>uspostalShipper</a:t>
            </a:r>
            <a:r>
              <a:rPr lang="en-US" dirty="0"/>
              <a:t>" class="</a:t>
            </a:r>
            <a:r>
              <a:rPr lang="en-US" dirty="0" err="1"/>
              <a:t>shipping.USPostal</a:t>
            </a:r>
            <a:r>
              <a:rPr lang="en-US" dirty="0"/>
              <a:t>" /&gt;</a:t>
            </a:r>
          </a:p>
          <a:p>
            <a:pPr lvl="1"/>
            <a:r>
              <a:rPr lang="en-US" dirty="0"/>
              <a:t>&lt;bean id="</a:t>
            </a:r>
            <a:r>
              <a:rPr lang="en-US" dirty="0" err="1"/>
              <a:t>dhlShipper</a:t>
            </a:r>
            <a:r>
              <a:rPr lang="en-US" dirty="0"/>
              <a:t>" class="</a:t>
            </a:r>
            <a:r>
              <a:rPr lang="en-US" dirty="0" err="1"/>
              <a:t>shipping.DHL</a:t>
            </a:r>
            <a:r>
              <a:rPr lang="en-US" dirty="0"/>
              <a:t>" /&gt;</a:t>
            </a:r>
          </a:p>
        </p:txBody>
      </p:sp>
    </p:spTree>
    <p:extLst>
      <p:ext uri="{BB962C8B-B14F-4D97-AF65-F5344CB8AC3E}">
        <p14:creationId xmlns:p14="http://schemas.microsoft.com/office/powerpoint/2010/main" val="23636646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F17292-5845-5CA9-5457-3B539CFD88C9}"/>
              </a:ext>
            </a:extLst>
          </p:cNvPr>
          <p:cNvPicPr>
            <a:picLocks noChangeAspect="1"/>
          </p:cNvPicPr>
          <p:nvPr/>
        </p:nvPicPr>
        <p:blipFill>
          <a:blip r:embed="rId2"/>
          <a:stretch>
            <a:fillRect/>
          </a:stretch>
        </p:blipFill>
        <p:spPr>
          <a:xfrm>
            <a:off x="502312" y="615014"/>
            <a:ext cx="4770533" cy="4633362"/>
          </a:xfrm>
          <a:prstGeom prst="rect">
            <a:avLst/>
          </a:prstGeom>
        </p:spPr>
      </p:pic>
      <p:pic>
        <p:nvPicPr>
          <p:cNvPr id="8" name="Picture 7">
            <a:extLst>
              <a:ext uri="{FF2B5EF4-FFF2-40B4-BE49-F238E27FC236}">
                <a16:creationId xmlns:a16="http://schemas.microsoft.com/office/drawing/2014/main" id="{482102D5-506B-A709-E18D-0C3E1A58B314}"/>
              </a:ext>
            </a:extLst>
          </p:cNvPr>
          <p:cNvPicPr>
            <a:picLocks noChangeAspect="1"/>
          </p:cNvPicPr>
          <p:nvPr/>
        </p:nvPicPr>
        <p:blipFill>
          <a:blip r:embed="rId3"/>
          <a:stretch>
            <a:fillRect/>
          </a:stretch>
        </p:blipFill>
        <p:spPr>
          <a:xfrm>
            <a:off x="5914661" y="2456266"/>
            <a:ext cx="6073666" cy="4191363"/>
          </a:xfrm>
          <a:prstGeom prst="rect">
            <a:avLst/>
          </a:prstGeom>
        </p:spPr>
      </p:pic>
    </p:spTree>
    <p:extLst>
      <p:ext uri="{BB962C8B-B14F-4D97-AF65-F5344CB8AC3E}">
        <p14:creationId xmlns:p14="http://schemas.microsoft.com/office/powerpoint/2010/main" val="41738329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4B8DAD-1342-63ED-C8DD-8586AA813A7B}"/>
              </a:ext>
            </a:extLst>
          </p:cNvPr>
          <p:cNvSpPr>
            <a:spLocks noGrp="1"/>
          </p:cNvSpPr>
          <p:nvPr>
            <p:ph idx="1"/>
          </p:nvPr>
        </p:nvSpPr>
        <p:spPr>
          <a:xfrm>
            <a:off x="561473" y="561474"/>
            <a:ext cx="11213432" cy="5887451"/>
          </a:xfrm>
        </p:spPr>
        <p:txBody>
          <a:bodyPr>
            <a:normAutofit/>
          </a:bodyPr>
          <a:lstStyle/>
          <a:p>
            <a:r>
              <a:rPr lang="en-US" dirty="0"/>
              <a:t>Alternate Configuration Styles</a:t>
            </a:r>
          </a:p>
          <a:p>
            <a:pPr lvl="1"/>
            <a:r>
              <a:rPr lang="en-US" dirty="0"/>
              <a:t>Configure beans through annotations (</a:t>
            </a:r>
            <a:r>
              <a:rPr lang="en-US" dirty="0" err="1"/>
              <a:t>Classpath</a:t>
            </a:r>
            <a:r>
              <a:rPr lang="en-US" dirty="0"/>
              <a:t> scanning)</a:t>
            </a:r>
          </a:p>
          <a:p>
            <a:pPr lvl="2"/>
            <a:r>
              <a:rPr lang="en-US" dirty="0"/>
              <a:t>All classes with the annotations</a:t>
            </a:r>
          </a:p>
          <a:p>
            <a:pPr lvl="3"/>
            <a:r>
              <a:rPr lang="en-US" dirty="0"/>
              <a:t>@Component</a:t>
            </a:r>
          </a:p>
          <a:p>
            <a:pPr lvl="3"/>
            <a:r>
              <a:rPr lang="en-US" dirty="0"/>
              <a:t>@Service</a:t>
            </a:r>
          </a:p>
          <a:p>
            <a:pPr lvl="3"/>
            <a:r>
              <a:rPr lang="en-US" dirty="0"/>
              <a:t>@Repository</a:t>
            </a:r>
          </a:p>
          <a:p>
            <a:pPr lvl="3"/>
            <a:r>
              <a:rPr lang="en-US" dirty="0"/>
              <a:t>@Controller</a:t>
            </a:r>
          </a:p>
          <a:p>
            <a:pPr lvl="1"/>
            <a:r>
              <a:rPr lang="en-US" dirty="0"/>
              <a:t>Configure beans via Java Code</a:t>
            </a:r>
          </a:p>
        </p:txBody>
      </p:sp>
    </p:spTree>
    <p:extLst>
      <p:ext uri="{BB962C8B-B14F-4D97-AF65-F5344CB8AC3E}">
        <p14:creationId xmlns:p14="http://schemas.microsoft.com/office/powerpoint/2010/main" val="38433566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4B8DAD-1342-63ED-C8DD-8586AA813A7B}"/>
              </a:ext>
            </a:extLst>
          </p:cNvPr>
          <p:cNvSpPr>
            <a:spLocks noGrp="1"/>
          </p:cNvSpPr>
          <p:nvPr>
            <p:ph idx="1"/>
          </p:nvPr>
        </p:nvSpPr>
        <p:spPr>
          <a:xfrm>
            <a:off x="561473" y="561474"/>
            <a:ext cx="11213432" cy="5887451"/>
          </a:xfrm>
        </p:spPr>
        <p:txBody>
          <a:bodyPr>
            <a:normAutofit/>
          </a:bodyPr>
          <a:lstStyle/>
          <a:p>
            <a:r>
              <a:rPr lang="en-US" dirty="0" err="1"/>
              <a:t>Classpath</a:t>
            </a:r>
            <a:r>
              <a:rPr lang="en-US" dirty="0"/>
              <a:t> Scanning</a:t>
            </a:r>
          </a:p>
          <a:p>
            <a:endParaRPr lang="en-US" dirty="0"/>
          </a:p>
        </p:txBody>
      </p:sp>
      <p:pic>
        <p:nvPicPr>
          <p:cNvPr id="4" name="Picture 3">
            <a:extLst>
              <a:ext uri="{FF2B5EF4-FFF2-40B4-BE49-F238E27FC236}">
                <a16:creationId xmlns:a16="http://schemas.microsoft.com/office/drawing/2014/main" id="{EEEB9F76-A449-E146-84C5-67678FCB2D73}"/>
              </a:ext>
            </a:extLst>
          </p:cNvPr>
          <p:cNvPicPr>
            <a:picLocks noChangeAspect="1"/>
          </p:cNvPicPr>
          <p:nvPr/>
        </p:nvPicPr>
        <p:blipFill>
          <a:blip r:embed="rId2"/>
          <a:stretch>
            <a:fillRect/>
          </a:stretch>
        </p:blipFill>
        <p:spPr>
          <a:xfrm>
            <a:off x="811476" y="1385888"/>
            <a:ext cx="5852667" cy="3444538"/>
          </a:xfrm>
          <a:prstGeom prst="rect">
            <a:avLst/>
          </a:prstGeom>
        </p:spPr>
      </p:pic>
      <p:pic>
        <p:nvPicPr>
          <p:cNvPr id="6" name="Picture 5">
            <a:extLst>
              <a:ext uri="{FF2B5EF4-FFF2-40B4-BE49-F238E27FC236}">
                <a16:creationId xmlns:a16="http://schemas.microsoft.com/office/drawing/2014/main" id="{167DA9D1-8C27-0FD3-9FDE-4C616CE0D00C}"/>
              </a:ext>
            </a:extLst>
          </p:cNvPr>
          <p:cNvPicPr>
            <a:picLocks noChangeAspect="1"/>
          </p:cNvPicPr>
          <p:nvPr/>
        </p:nvPicPr>
        <p:blipFill>
          <a:blip r:embed="rId3"/>
          <a:stretch>
            <a:fillRect/>
          </a:stretch>
        </p:blipFill>
        <p:spPr>
          <a:xfrm>
            <a:off x="6050112" y="3428999"/>
            <a:ext cx="5974796" cy="3088725"/>
          </a:xfrm>
          <a:prstGeom prst="rect">
            <a:avLst/>
          </a:prstGeom>
        </p:spPr>
      </p:pic>
      <p:sp>
        <p:nvSpPr>
          <p:cNvPr id="7" name="TextBox 6">
            <a:extLst>
              <a:ext uri="{FF2B5EF4-FFF2-40B4-BE49-F238E27FC236}">
                <a16:creationId xmlns:a16="http://schemas.microsoft.com/office/drawing/2014/main" id="{098C04FE-C8A1-0EDA-38CD-53F4145775FA}"/>
              </a:ext>
            </a:extLst>
          </p:cNvPr>
          <p:cNvSpPr txBox="1"/>
          <p:nvPr/>
        </p:nvSpPr>
        <p:spPr>
          <a:xfrm>
            <a:off x="352926" y="5213684"/>
            <a:ext cx="4924927" cy="923330"/>
          </a:xfrm>
          <a:prstGeom prst="rect">
            <a:avLst/>
          </a:prstGeom>
          <a:noFill/>
        </p:spPr>
        <p:txBody>
          <a:bodyPr wrap="square" rtlCol="0">
            <a:spAutoFit/>
          </a:bodyPr>
          <a:lstStyle/>
          <a:p>
            <a:r>
              <a:rPr lang="en-US" dirty="0"/>
              <a:t>@Service (“</a:t>
            </a:r>
            <a:r>
              <a:rPr lang="en-US" dirty="0" err="1"/>
              <a:t>emailService</a:t>
            </a:r>
            <a:r>
              <a:rPr lang="en-US" dirty="0"/>
              <a:t>”)</a:t>
            </a:r>
          </a:p>
          <a:p>
            <a:r>
              <a:rPr lang="en-US" dirty="0"/>
              <a:t>@Scope(“prototype”) </a:t>
            </a:r>
            <a:r>
              <a:rPr lang="en-US" dirty="0">
                <a:sym typeface="Wingdings" panose="05000000000000000000" pitchFamily="2" charset="2"/>
              </a:rPr>
              <a:t>default scope is singleton</a:t>
            </a:r>
          </a:p>
          <a:p>
            <a:r>
              <a:rPr lang="en-US" dirty="0">
                <a:sym typeface="Wingdings" panose="05000000000000000000" pitchFamily="2" charset="2"/>
              </a:rPr>
              <a:t>@lazy(true)</a:t>
            </a:r>
            <a:endParaRPr lang="en-US" dirty="0"/>
          </a:p>
        </p:txBody>
      </p:sp>
      <p:sp>
        <p:nvSpPr>
          <p:cNvPr id="9" name="TextBox 8">
            <a:extLst>
              <a:ext uri="{FF2B5EF4-FFF2-40B4-BE49-F238E27FC236}">
                <a16:creationId xmlns:a16="http://schemas.microsoft.com/office/drawing/2014/main" id="{0A7C68EE-BD53-7C61-10E7-C03DFA377192}"/>
              </a:ext>
            </a:extLst>
          </p:cNvPr>
          <p:cNvSpPr txBox="1"/>
          <p:nvPr/>
        </p:nvSpPr>
        <p:spPr>
          <a:xfrm>
            <a:off x="6914146" y="1385888"/>
            <a:ext cx="5069306" cy="923330"/>
          </a:xfrm>
          <a:prstGeom prst="rect">
            <a:avLst/>
          </a:prstGeom>
          <a:noFill/>
        </p:spPr>
        <p:txBody>
          <a:bodyPr wrap="square">
            <a:spAutoFit/>
          </a:bodyPr>
          <a:lstStyle/>
          <a:p>
            <a:r>
              <a:rPr lang="en-US" dirty="0"/>
              <a:t>&lt;</a:t>
            </a:r>
            <a:r>
              <a:rPr lang="en-US" dirty="0" err="1"/>
              <a:t>context:component-scan</a:t>
            </a:r>
            <a:r>
              <a:rPr lang="en-US" dirty="0"/>
              <a:t> base-package="module3.classpathscanning.basic"/&gt;</a:t>
            </a:r>
          </a:p>
          <a:p>
            <a:r>
              <a:rPr lang="en-US" dirty="0"/>
              <a:t>&lt;</a:t>
            </a:r>
            <a:r>
              <a:rPr lang="en-US" dirty="0" err="1"/>
              <a:t>context:annotation-config</a:t>
            </a:r>
            <a:r>
              <a:rPr lang="en-US" dirty="0"/>
              <a:t> /&gt;</a:t>
            </a:r>
          </a:p>
        </p:txBody>
      </p:sp>
    </p:spTree>
    <p:extLst>
      <p:ext uri="{BB962C8B-B14F-4D97-AF65-F5344CB8AC3E}">
        <p14:creationId xmlns:p14="http://schemas.microsoft.com/office/powerpoint/2010/main" val="2640365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78E2F-4F35-4951-8C8E-6E0615E60CA0}"/>
              </a:ext>
            </a:extLst>
          </p:cNvPr>
          <p:cNvSpPr>
            <a:spLocks noGrp="1"/>
          </p:cNvSpPr>
          <p:nvPr>
            <p:ph type="title"/>
          </p:nvPr>
        </p:nvSpPr>
        <p:spPr/>
        <p:txBody>
          <a:bodyPr/>
          <a:lstStyle/>
          <a:p>
            <a:r>
              <a:rPr lang="en-US" dirty="0"/>
              <a:t>Hibernate: Life cycle of an Entity</a:t>
            </a:r>
          </a:p>
        </p:txBody>
      </p:sp>
      <p:sp>
        <p:nvSpPr>
          <p:cNvPr id="3" name="Content Placeholder 2">
            <a:extLst>
              <a:ext uri="{FF2B5EF4-FFF2-40B4-BE49-F238E27FC236}">
                <a16:creationId xmlns:a16="http://schemas.microsoft.com/office/drawing/2014/main" id="{252E796E-583E-42CD-9632-994299B63B46}"/>
              </a:ext>
            </a:extLst>
          </p:cNvPr>
          <p:cNvSpPr>
            <a:spLocks noGrp="1"/>
          </p:cNvSpPr>
          <p:nvPr>
            <p:ph idx="1"/>
          </p:nvPr>
        </p:nvSpPr>
        <p:spPr>
          <a:xfrm>
            <a:off x="6020543" y="1690688"/>
            <a:ext cx="5754361" cy="4802187"/>
          </a:xfrm>
        </p:spPr>
        <p:txBody>
          <a:bodyPr>
            <a:normAutofit/>
          </a:bodyPr>
          <a:lstStyle/>
          <a:p>
            <a:r>
              <a:rPr lang="en-US" sz="2000" dirty="0"/>
              <a:t>Hibernate Persistence context</a:t>
            </a:r>
          </a:p>
          <a:p>
            <a:pPr lvl="1"/>
            <a:r>
              <a:rPr lang="en-US" sz="2000" dirty="0">
                <a:solidFill>
                  <a:srgbClr val="FF0000"/>
                </a:solidFill>
              </a:rPr>
              <a:t>Manages the entities</a:t>
            </a:r>
          </a:p>
          <a:p>
            <a:pPr lvl="1"/>
            <a:r>
              <a:rPr lang="en-US" sz="2000" dirty="0">
                <a:solidFill>
                  <a:srgbClr val="FF0000"/>
                </a:solidFill>
              </a:rPr>
              <a:t>Guarantees that managed entities will be saved in the database</a:t>
            </a:r>
          </a:p>
          <a:p>
            <a:pPr lvl="1"/>
            <a:r>
              <a:rPr lang="en-US" sz="2000" dirty="0">
                <a:solidFill>
                  <a:srgbClr val="FF0000"/>
                </a:solidFill>
              </a:rPr>
              <a:t>Tracks changes until they are pushed </a:t>
            </a:r>
          </a:p>
          <a:p>
            <a:pPr lvl="1"/>
            <a:r>
              <a:rPr lang="en-US" sz="2000" dirty="0">
                <a:solidFill>
                  <a:srgbClr val="FF0000"/>
                </a:solidFill>
              </a:rPr>
              <a:t>Works like a cache	</a:t>
            </a:r>
          </a:p>
          <a:p>
            <a:r>
              <a:rPr lang="en-US" sz="2000" dirty="0"/>
              <a:t>Transient Entity: has no DB identity</a:t>
            </a:r>
          </a:p>
          <a:p>
            <a:r>
              <a:rPr lang="en-US" sz="2000" dirty="0"/>
              <a:t>Managed Entity: has DB identity</a:t>
            </a:r>
          </a:p>
          <a:p>
            <a:r>
              <a:rPr lang="en-US" sz="2000" dirty="0"/>
              <a:t>Detached Entity: has DB identity but not managed by current persistence context</a:t>
            </a:r>
          </a:p>
          <a:p>
            <a:r>
              <a:rPr lang="en-US" sz="2000" dirty="0"/>
              <a:t>Removed Entity: ref entity removed from database</a:t>
            </a:r>
          </a:p>
          <a:p>
            <a:pPr lvl="1"/>
            <a:endParaRPr lang="en-US" sz="1800" dirty="0"/>
          </a:p>
        </p:txBody>
      </p:sp>
      <p:pic>
        <p:nvPicPr>
          <p:cNvPr id="6" name="Picture 5">
            <a:extLst>
              <a:ext uri="{FF2B5EF4-FFF2-40B4-BE49-F238E27FC236}">
                <a16:creationId xmlns:a16="http://schemas.microsoft.com/office/drawing/2014/main" id="{33EAF254-B5CA-428C-820B-040CCC921EA8}"/>
              </a:ext>
            </a:extLst>
          </p:cNvPr>
          <p:cNvPicPr>
            <a:picLocks noChangeAspect="1"/>
          </p:cNvPicPr>
          <p:nvPr/>
        </p:nvPicPr>
        <p:blipFill>
          <a:blip r:embed="rId2"/>
          <a:stretch>
            <a:fillRect/>
          </a:stretch>
        </p:blipFill>
        <p:spPr>
          <a:xfrm>
            <a:off x="581526" y="1690688"/>
            <a:ext cx="5182344" cy="2698432"/>
          </a:xfrm>
          <a:prstGeom prst="rect">
            <a:avLst/>
          </a:prstGeom>
        </p:spPr>
      </p:pic>
      <p:sp>
        <p:nvSpPr>
          <p:cNvPr id="4" name="TextBox 3">
            <a:extLst>
              <a:ext uri="{FF2B5EF4-FFF2-40B4-BE49-F238E27FC236}">
                <a16:creationId xmlns:a16="http://schemas.microsoft.com/office/drawing/2014/main" id="{69CD845D-8E0B-196A-7BCA-AD9689ED9D7C}"/>
              </a:ext>
            </a:extLst>
          </p:cNvPr>
          <p:cNvSpPr txBox="1"/>
          <p:nvPr/>
        </p:nvSpPr>
        <p:spPr>
          <a:xfrm>
            <a:off x="581526" y="5515276"/>
            <a:ext cx="4895249" cy="923330"/>
          </a:xfrm>
          <a:prstGeom prst="rect">
            <a:avLst/>
          </a:prstGeom>
          <a:noFill/>
        </p:spPr>
        <p:txBody>
          <a:bodyPr wrap="square" rtlCol="0">
            <a:spAutoFit/>
          </a:bodyPr>
          <a:lstStyle/>
          <a:p>
            <a:r>
              <a:rPr lang="en-US" dirty="0">
                <a:highlight>
                  <a:srgbClr val="FF0000"/>
                </a:highlight>
              </a:rPr>
              <a:t>Do not use @Temporal when data type is </a:t>
            </a:r>
            <a:r>
              <a:rPr lang="en-US" dirty="0" err="1">
                <a:highlight>
                  <a:srgbClr val="FF0000"/>
                </a:highlight>
              </a:rPr>
              <a:t>LocalDate</a:t>
            </a:r>
            <a:r>
              <a:rPr lang="en-US" dirty="0">
                <a:highlight>
                  <a:srgbClr val="FF0000"/>
                </a:highlight>
              </a:rPr>
              <a:t> or </a:t>
            </a:r>
            <a:r>
              <a:rPr lang="en-US" dirty="0" err="1">
                <a:highlight>
                  <a:srgbClr val="FF0000"/>
                </a:highlight>
              </a:rPr>
              <a:t>LocalTime</a:t>
            </a:r>
            <a:r>
              <a:rPr lang="en-US" dirty="0">
                <a:highlight>
                  <a:srgbClr val="FF0000"/>
                </a:highlight>
              </a:rPr>
              <a:t>. It is ok to use for Datatype Date</a:t>
            </a:r>
          </a:p>
        </p:txBody>
      </p:sp>
    </p:spTree>
    <p:extLst>
      <p:ext uri="{BB962C8B-B14F-4D97-AF65-F5344CB8AC3E}">
        <p14:creationId xmlns:p14="http://schemas.microsoft.com/office/powerpoint/2010/main" val="41499583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D2540E0-2718-EEB9-C0F1-DFCB7A6B1B49}"/>
              </a:ext>
            </a:extLst>
          </p:cNvPr>
          <p:cNvSpPr>
            <a:spLocks noGrp="1"/>
          </p:cNvSpPr>
          <p:nvPr>
            <p:ph idx="1"/>
          </p:nvPr>
        </p:nvSpPr>
        <p:spPr>
          <a:xfrm>
            <a:off x="481263" y="657726"/>
            <a:ext cx="10872537" cy="5519237"/>
          </a:xfrm>
        </p:spPr>
        <p:txBody>
          <a:bodyPr/>
          <a:lstStyle/>
          <a:p>
            <a:r>
              <a:rPr lang="en-US" dirty="0"/>
              <a:t>Java Configuration</a:t>
            </a:r>
          </a:p>
          <a:p>
            <a:endParaRPr lang="en-US" dirty="0"/>
          </a:p>
        </p:txBody>
      </p:sp>
      <p:pic>
        <p:nvPicPr>
          <p:cNvPr id="9" name="Picture 8">
            <a:extLst>
              <a:ext uri="{FF2B5EF4-FFF2-40B4-BE49-F238E27FC236}">
                <a16:creationId xmlns:a16="http://schemas.microsoft.com/office/drawing/2014/main" id="{E2822C67-C435-6797-CA63-C3ECA7542305}"/>
              </a:ext>
            </a:extLst>
          </p:cNvPr>
          <p:cNvPicPr>
            <a:picLocks noChangeAspect="1"/>
          </p:cNvPicPr>
          <p:nvPr/>
        </p:nvPicPr>
        <p:blipFill>
          <a:blip r:embed="rId2"/>
          <a:stretch>
            <a:fillRect/>
          </a:stretch>
        </p:blipFill>
        <p:spPr>
          <a:xfrm>
            <a:off x="672897" y="1410739"/>
            <a:ext cx="6226080" cy="3779848"/>
          </a:xfrm>
          <a:prstGeom prst="rect">
            <a:avLst/>
          </a:prstGeom>
        </p:spPr>
      </p:pic>
    </p:spTree>
    <p:extLst>
      <p:ext uri="{BB962C8B-B14F-4D97-AF65-F5344CB8AC3E}">
        <p14:creationId xmlns:p14="http://schemas.microsoft.com/office/powerpoint/2010/main" val="14505328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16BBB2-3243-55FB-5BD6-5EF9A433B785}"/>
              </a:ext>
            </a:extLst>
          </p:cNvPr>
          <p:cNvSpPr>
            <a:spLocks noGrp="1"/>
          </p:cNvSpPr>
          <p:nvPr>
            <p:ph idx="1"/>
          </p:nvPr>
        </p:nvSpPr>
        <p:spPr>
          <a:xfrm>
            <a:off x="224589" y="577516"/>
            <a:ext cx="11534274" cy="5967663"/>
          </a:xfrm>
        </p:spPr>
        <p:txBody>
          <a:bodyPr>
            <a:normAutofit fontScale="85000" lnSpcReduction="20000"/>
          </a:bodyPr>
          <a:lstStyle/>
          <a:p>
            <a:r>
              <a:rPr lang="en-US" dirty="0"/>
              <a:t>Xml Configuration</a:t>
            </a:r>
          </a:p>
          <a:p>
            <a:pPr lvl="1"/>
            <a:r>
              <a:rPr lang="en-US" dirty="0"/>
              <a:t>Advantages </a:t>
            </a:r>
          </a:p>
          <a:p>
            <a:pPr lvl="2"/>
            <a:r>
              <a:rPr lang="en-US" dirty="0"/>
              <a:t>Configuration separate from Java code</a:t>
            </a:r>
          </a:p>
          <a:p>
            <a:pPr lvl="2"/>
            <a:r>
              <a:rPr lang="en-US" dirty="0"/>
              <a:t>All configuration in one place</a:t>
            </a:r>
          </a:p>
          <a:p>
            <a:pPr lvl="2"/>
            <a:r>
              <a:rPr lang="en-US" dirty="0"/>
              <a:t>Tools can use the XML for graphical views</a:t>
            </a:r>
          </a:p>
          <a:p>
            <a:pPr lvl="1"/>
            <a:r>
              <a:rPr lang="en-US" dirty="0"/>
              <a:t>Disadvantages </a:t>
            </a:r>
          </a:p>
          <a:p>
            <a:pPr lvl="2"/>
            <a:r>
              <a:rPr lang="en-US" dirty="0"/>
              <a:t>Large verbose XML file(s) </a:t>
            </a:r>
          </a:p>
          <a:p>
            <a:pPr lvl="2"/>
            <a:r>
              <a:rPr lang="en-US" dirty="0"/>
              <a:t>No compile time type safety </a:t>
            </a:r>
          </a:p>
          <a:p>
            <a:pPr lvl="2"/>
            <a:r>
              <a:rPr lang="en-US" dirty="0"/>
              <a:t>Less refactor-friendly</a:t>
            </a:r>
          </a:p>
          <a:p>
            <a:r>
              <a:rPr lang="en-US" dirty="0" err="1"/>
              <a:t>Classpath</a:t>
            </a:r>
            <a:r>
              <a:rPr lang="en-US" dirty="0"/>
              <a:t> scanning</a:t>
            </a:r>
          </a:p>
          <a:p>
            <a:pPr lvl="1"/>
            <a:r>
              <a:rPr lang="en-US" dirty="0"/>
              <a:t>Advantages </a:t>
            </a:r>
          </a:p>
          <a:p>
            <a:pPr lvl="2"/>
            <a:r>
              <a:rPr lang="en-US" dirty="0"/>
              <a:t>All information (configuration and logic) in one place: the Java code </a:t>
            </a:r>
          </a:p>
          <a:p>
            <a:pPr lvl="2"/>
            <a:r>
              <a:rPr lang="en-US" dirty="0"/>
              <a:t>More type safe </a:t>
            </a:r>
          </a:p>
          <a:p>
            <a:pPr lvl="1"/>
            <a:r>
              <a:rPr lang="en-US" dirty="0"/>
              <a:t>Disadvantage </a:t>
            </a:r>
          </a:p>
          <a:p>
            <a:pPr lvl="2"/>
            <a:r>
              <a:rPr lang="en-US" dirty="0"/>
              <a:t>Configuration in the Java code</a:t>
            </a:r>
          </a:p>
          <a:p>
            <a:r>
              <a:rPr lang="en-US" dirty="0"/>
              <a:t>Java Configuration</a:t>
            </a:r>
          </a:p>
          <a:p>
            <a:pPr lvl="1"/>
            <a:r>
              <a:rPr lang="en-US" dirty="0"/>
              <a:t>Advantages </a:t>
            </a:r>
          </a:p>
          <a:p>
            <a:pPr lvl="2"/>
            <a:r>
              <a:rPr lang="en-US" dirty="0"/>
              <a:t>Configuration separate from Java code </a:t>
            </a:r>
          </a:p>
          <a:p>
            <a:pPr lvl="2"/>
            <a:r>
              <a:rPr lang="en-US" dirty="0"/>
              <a:t>Type safe </a:t>
            </a:r>
          </a:p>
          <a:p>
            <a:pPr lvl="1"/>
            <a:r>
              <a:rPr lang="en-US" dirty="0"/>
              <a:t>Disadvantage </a:t>
            </a:r>
          </a:p>
          <a:p>
            <a:pPr lvl="2"/>
            <a:r>
              <a:rPr lang="en-US" dirty="0"/>
              <a:t>Requires a bit more code</a:t>
            </a:r>
          </a:p>
        </p:txBody>
      </p:sp>
    </p:spTree>
    <p:extLst>
      <p:ext uri="{BB962C8B-B14F-4D97-AF65-F5344CB8AC3E}">
        <p14:creationId xmlns:p14="http://schemas.microsoft.com/office/powerpoint/2010/main" val="18925228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2C5E5C-0828-A55A-B014-D0EF09449FCA}"/>
              </a:ext>
            </a:extLst>
          </p:cNvPr>
          <p:cNvSpPr>
            <a:spLocks noGrp="1"/>
          </p:cNvSpPr>
          <p:nvPr>
            <p:ph idx="1"/>
          </p:nvPr>
        </p:nvSpPr>
        <p:spPr>
          <a:xfrm>
            <a:off x="417095" y="545432"/>
            <a:ext cx="11020926" cy="5694947"/>
          </a:xfrm>
        </p:spPr>
        <p:txBody>
          <a:bodyPr>
            <a:normAutofit/>
          </a:bodyPr>
          <a:lstStyle/>
          <a:p>
            <a:r>
              <a:rPr lang="en-US" dirty="0"/>
              <a:t>Disadvantage of setter based DI</a:t>
            </a:r>
          </a:p>
          <a:p>
            <a:pPr lvl="1"/>
            <a:r>
              <a:rPr lang="en-US" b="1" dirty="0"/>
              <a:t>No Guarantee</a:t>
            </a:r>
            <a:r>
              <a:rPr lang="en-US" dirty="0"/>
              <a:t>: In Setter based DI, there is no guarantee that a certain dependency is injected or not. We may have an object with partial or no dependency. Whereas in Constructor based DI, an object in not created till the time all the dependencies are ready.</a:t>
            </a:r>
          </a:p>
          <a:p>
            <a:pPr lvl="1"/>
            <a:r>
              <a:rPr lang="en-US" b="1" dirty="0"/>
              <a:t>Security</a:t>
            </a:r>
            <a:r>
              <a:rPr lang="en-US" dirty="0"/>
              <a:t>: One can use Setter based DI to override another dependency. This can cause Security breach in a Spring application.</a:t>
            </a:r>
          </a:p>
          <a:p>
            <a:pPr lvl="1"/>
            <a:r>
              <a:rPr lang="en-US" b="1" dirty="0"/>
              <a:t>Circular Dependency</a:t>
            </a:r>
            <a:r>
              <a:rPr lang="en-US" dirty="0"/>
              <a:t>: Setter based DI can cause circular dependency between objects. Where as Constructor based DI will throw </a:t>
            </a:r>
            <a:r>
              <a:rPr lang="en-US" dirty="0" err="1"/>
              <a:t>ObjectCurrentlyInCreationException</a:t>
            </a:r>
            <a:r>
              <a:rPr lang="en-US" dirty="0"/>
              <a:t> if there is a circular dependency during the creation of an object.</a:t>
            </a:r>
          </a:p>
          <a:p>
            <a:pPr lvl="1"/>
            <a:endParaRPr lang="en-US" dirty="0"/>
          </a:p>
        </p:txBody>
      </p:sp>
    </p:spTree>
    <p:extLst>
      <p:ext uri="{BB962C8B-B14F-4D97-AF65-F5344CB8AC3E}">
        <p14:creationId xmlns:p14="http://schemas.microsoft.com/office/powerpoint/2010/main" val="38490136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2C5E5C-0828-A55A-B014-D0EF09449FCA}"/>
              </a:ext>
            </a:extLst>
          </p:cNvPr>
          <p:cNvSpPr>
            <a:spLocks noGrp="1"/>
          </p:cNvSpPr>
          <p:nvPr>
            <p:ph idx="1"/>
          </p:nvPr>
        </p:nvSpPr>
        <p:spPr>
          <a:xfrm>
            <a:off x="417095" y="545432"/>
            <a:ext cx="11020926" cy="5694947"/>
          </a:xfrm>
        </p:spPr>
        <p:txBody>
          <a:bodyPr>
            <a:normAutofit/>
          </a:bodyPr>
          <a:lstStyle/>
          <a:p>
            <a:pPr marL="0" marR="0" algn="just">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Why is annotation configuration called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classpath</a:t>
            </a:r>
            <a:r>
              <a:rPr lang="en-US" sz="1800" dirty="0">
                <a:effectLst/>
                <a:latin typeface="Calibri" panose="020F0502020204030204" pitchFamily="34" charset="0"/>
                <a:ea typeface="Calibri" panose="020F0502020204030204" pitchFamily="34" charset="0"/>
                <a:cs typeface="Times New Roman" panose="02020603050405020304" pitchFamily="18" charset="0"/>
              </a:rPr>
              <a:t> scanning’?</a:t>
            </a:r>
          </a:p>
          <a:p>
            <a:pPr marL="457200" lvl="1" algn="just">
              <a:lnSpc>
                <a:spcPct val="107000"/>
              </a:lnSpc>
              <a:spcBef>
                <a:spcPts val="0"/>
              </a:spcBef>
              <a:spcAft>
                <a:spcPts val="800"/>
              </a:spcAft>
            </a:pPr>
            <a:r>
              <a:rPr lang="en-US" sz="1800" dirty="0">
                <a:latin typeface="Calibri" panose="020F0502020204030204" pitchFamily="34" charset="0"/>
                <a:cs typeface="Times New Roman" panose="02020603050405020304" pitchFamily="18" charset="0"/>
              </a:rPr>
              <a:t>A </a:t>
            </a:r>
            <a:r>
              <a:rPr lang="en-US" sz="1800" dirty="0" err="1">
                <a:latin typeface="Calibri" panose="020F0502020204030204" pitchFamily="34" charset="0"/>
                <a:cs typeface="Times New Roman" panose="02020603050405020304" pitchFamily="18" charset="0"/>
              </a:rPr>
              <a:t>Classpath</a:t>
            </a:r>
            <a:r>
              <a:rPr lang="en-US" sz="1800" dirty="0">
                <a:latin typeface="Calibri" panose="020F0502020204030204" pitchFamily="34" charset="0"/>
                <a:cs typeface="Times New Roman" panose="02020603050405020304" pitchFamily="18" charset="0"/>
              </a:rPr>
              <a:t> scanning basically means, detecting the classes that need to be managed by the Spring under a specified package. You need to make use of the spring @ComponentScan annotation with the @Configuration for </a:t>
            </a:r>
            <a:r>
              <a:rPr lang="en-US" sz="1800" dirty="0" err="1">
                <a:latin typeface="Calibri" panose="020F0502020204030204" pitchFamily="34" charset="0"/>
                <a:cs typeface="Times New Roman" panose="02020603050405020304" pitchFamily="18" charset="0"/>
              </a:rPr>
              <a:t>classpath</a:t>
            </a:r>
            <a:r>
              <a:rPr lang="en-US" sz="1800" dirty="0">
                <a:latin typeface="Calibri" panose="020F0502020204030204" pitchFamily="34" charset="0"/>
                <a:cs typeface="Times New Roman" panose="02020603050405020304" pitchFamily="18" charset="0"/>
              </a:rPr>
              <a:t> scanning. This annotation allows you to specify a base package and also a filter if needed to fine control the package scanning. We will look into both the approaches in this article.</a:t>
            </a:r>
          </a:p>
        </p:txBody>
      </p:sp>
    </p:spTree>
    <p:extLst>
      <p:ext uri="{BB962C8B-B14F-4D97-AF65-F5344CB8AC3E}">
        <p14:creationId xmlns:p14="http://schemas.microsoft.com/office/powerpoint/2010/main" val="38191395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5BE26-DE49-CCF2-242F-B0E483F9D745}"/>
              </a:ext>
            </a:extLst>
          </p:cNvPr>
          <p:cNvSpPr>
            <a:spLocks noGrp="1"/>
          </p:cNvSpPr>
          <p:nvPr>
            <p:ph type="title"/>
          </p:nvPr>
        </p:nvSpPr>
        <p:spPr/>
        <p:txBody>
          <a:bodyPr/>
          <a:lstStyle/>
          <a:p>
            <a:r>
              <a:rPr lang="en-US" dirty="0"/>
              <a:t>Service Layer</a:t>
            </a:r>
          </a:p>
        </p:txBody>
      </p:sp>
      <p:sp>
        <p:nvSpPr>
          <p:cNvPr id="3" name="Content Placeholder 2">
            <a:extLst>
              <a:ext uri="{FF2B5EF4-FFF2-40B4-BE49-F238E27FC236}">
                <a16:creationId xmlns:a16="http://schemas.microsoft.com/office/drawing/2014/main" id="{D988B7C6-A56D-9FE7-4C47-FA84E008DE5B}"/>
              </a:ext>
            </a:extLst>
          </p:cNvPr>
          <p:cNvSpPr>
            <a:spLocks noGrp="1"/>
          </p:cNvSpPr>
          <p:nvPr>
            <p:ph idx="1"/>
          </p:nvPr>
        </p:nvSpPr>
        <p:spPr/>
        <p:txBody>
          <a:bodyPr>
            <a:normAutofit lnSpcReduction="10000"/>
          </a:bodyPr>
          <a:lstStyle/>
          <a:p>
            <a:r>
              <a:rPr lang="en-US" dirty="0"/>
              <a:t>Separation of Concern</a:t>
            </a:r>
          </a:p>
          <a:p>
            <a:pPr lvl="1"/>
            <a:r>
              <a:rPr lang="en-US" dirty="0" err="1"/>
              <a:t>Presentation</a:t>
            </a:r>
            <a:r>
              <a:rPr lang="en-US" dirty="0" err="1">
                <a:sym typeface="Wingdings" panose="05000000000000000000" pitchFamily="2" charset="2"/>
              </a:rPr>
              <a:t>servicebusinessintegrationDAO</a:t>
            </a:r>
            <a:endParaRPr lang="en-US" dirty="0">
              <a:sym typeface="Wingdings" panose="05000000000000000000" pitchFamily="2" charset="2"/>
            </a:endParaRPr>
          </a:p>
          <a:p>
            <a:r>
              <a:rPr lang="en-US" dirty="0">
                <a:sym typeface="Wingdings" panose="05000000000000000000" pitchFamily="2" charset="2"/>
              </a:rPr>
              <a:t>How does the service layer support the concept of separation of concerns?</a:t>
            </a:r>
          </a:p>
          <a:p>
            <a:pPr lvl="1"/>
            <a:r>
              <a:rPr lang="en-US" dirty="0">
                <a:sym typeface="Wingdings" panose="05000000000000000000" pitchFamily="2" charset="2"/>
              </a:rPr>
              <a:t>Service layer manages the core business logic and total segregated from Domain layer as well as from Persistence layer</a:t>
            </a:r>
          </a:p>
          <a:p>
            <a:pPr marL="457200" lvl="1" indent="0">
              <a:buNone/>
            </a:pPr>
            <a:r>
              <a:rPr lang="en-US" dirty="0">
                <a:sym typeface="Wingdings" panose="05000000000000000000" pitchFamily="2" charset="2"/>
              </a:rPr>
              <a:t>				</a:t>
            </a:r>
          </a:p>
          <a:p>
            <a:r>
              <a:rPr lang="en-US" dirty="0">
                <a:sym typeface="Wingdings" panose="05000000000000000000" pitchFamily="2" charset="2"/>
              </a:rPr>
              <a:t>Multiple xml configuration file</a:t>
            </a:r>
          </a:p>
          <a:p>
            <a:pPr lvl="1"/>
            <a:r>
              <a:rPr lang="en-US" dirty="0"/>
              <a:t>Via application context</a:t>
            </a:r>
          </a:p>
          <a:p>
            <a:pPr lvl="1"/>
            <a:r>
              <a:rPr lang="en-US" dirty="0"/>
              <a:t>Via using include in xml</a:t>
            </a:r>
          </a:p>
          <a:p>
            <a:pPr lvl="1"/>
            <a:r>
              <a:rPr lang="en-US" dirty="0"/>
              <a:t>Via @Import</a:t>
            </a:r>
          </a:p>
          <a:p>
            <a:endParaRPr lang="en-US" dirty="0"/>
          </a:p>
        </p:txBody>
      </p:sp>
    </p:spTree>
    <p:extLst>
      <p:ext uri="{BB962C8B-B14F-4D97-AF65-F5344CB8AC3E}">
        <p14:creationId xmlns:p14="http://schemas.microsoft.com/office/powerpoint/2010/main" val="30067300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C121A57-BE5D-CA73-DBE1-EB3B3A7DD82F}"/>
              </a:ext>
            </a:extLst>
          </p:cNvPr>
          <p:cNvPicPr>
            <a:picLocks noChangeAspect="1"/>
          </p:cNvPicPr>
          <p:nvPr/>
        </p:nvPicPr>
        <p:blipFill>
          <a:blip r:embed="rId2"/>
          <a:stretch>
            <a:fillRect/>
          </a:stretch>
        </p:blipFill>
        <p:spPr>
          <a:xfrm>
            <a:off x="328032" y="268933"/>
            <a:ext cx="4789400" cy="3586897"/>
          </a:xfrm>
          <a:prstGeom prst="rect">
            <a:avLst/>
          </a:prstGeom>
        </p:spPr>
      </p:pic>
      <p:pic>
        <p:nvPicPr>
          <p:cNvPr id="10" name="Picture 9">
            <a:extLst>
              <a:ext uri="{FF2B5EF4-FFF2-40B4-BE49-F238E27FC236}">
                <a16:creationId xmlns:a16="http://schemas.microsoft.com/office/drawing/2014/main" id="{98E6EFBA-9AF9-310B-F3CC-74FB18B313E9}"/>
              </a:ext>
            </a:extLst>
          </p:cNvPr>
          <p:cNvPicPr>
            <a:picLocks noChangeAspect="1"/>
          </p:cNvPicPr>
          <p:nvPr/>
        </p:nvPicPr>
        <p:blipFill>
          <a:blip r:embed="rId3"/>
          <a:stretch>
            <a:fillRect/>
          </a:stretch>
        </p:blipFill>
        <p:spPr>
          <a:xfrm>
            <a:off x="6096000" y="307038"/>
            <a:ext cx="5005137" cy="3634348"/>
          </a:xfrm>
          <a:prstGeom prst="rect">
            <a:avLst/>
          </a:prstGeom>
        </p:spPr>
      </p:pic>
      <p:pic>
        <p:nvPicPr>
          <p:cNvPr id="12" name="Picture 11">
            <a:extLst>
              <a:ext uri="{FF2B5EF4-FFF2-40B4-BE49-F238E27FC236}">
                <a16:creationId xmlns:a16="http://schemas.microsoft.com/office/drawing/2014/main" id="{B3BA4616-3889-135F-FCB9-4C84F2967796}"/>
              </a:ext>
            </a:extLst>
          </p:cNvPr>
          <p:cNvPicPr>
            <a:picLocks noChangeAspect="1"/>
          </p:cNvPicPr>
          <p:nvPr/>
        </p:nvPicPr>
        <p:blipFill>
          <a:blip r:embed="rId4"/>
          <a:stretch>
            <a:fillRect/>
          </a:stretch>
        </p:blipFill>
        <p:spPr>
          <a:xfrm>
            <a:off x="3686657" y="4211421"/>
            <a:ext cx="5075360" cy="2377646"/>
          </a:xfrm>
          <a:prstGeom prst="rect">
            <a:avLst/>
          </a:prstGeom>
        </p:spPr>
      </p:pic>
    </p:spTree>
    <p:extLst>
      <p:ext uri="{BB962C8B-B14F-4D97-AF65-F5344CB8AC3E}">
        <p14:creationId xmlns:p14="http://schemas.microsoft.com/office/powerpoint/2010/main" val="33995250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C7958-067F-4A25-E047-FA029DFB8F05}"/>
              </a:ext>
            </a:extLst>
          </p:cNvPr>
          <p:cNvSpPr>
            <a:spLocks noGrp="1"/>
          </p:cNvSpPr>
          <p:nvPr>
            <p:ph type="title"/>
          </p:nvPr>
        </p:nvSpPr>
        <p:spPr/>
        <p:txBody>
          <a:bodyPr/>
          <a:lstStyle/>
          <a:p>
            <a:r>
              <a:rPr lang="en-US" dirty="0"/>
              <a:t>Spring AOP</a:t>
            </a:r>
          </a:p>
        </p:txBody>
      </p:sp>
      <p:sp>
        <p:nvSpPr>
          <p:cNvPr id="3" name="Content Placeholder 2">
            <a:extLst>
              <a:ext uri="{FF2B5EF4-FFF2-40B4-BE49-F238E27FC236}">
                <a16:creationId xmlns:a16="http://schemas.microsoft.com/office/drawing/2014/main" id="{FCAB97E7-5FA0-71E6-426D-5023A99ADC7F}"/>
              </a:ext>
            </a:extLst>
          </p:cNvPr>
          <p:cNvSpPr>
            <a:spLocks noGrp="1"/>
          </p:cNvSpPr>
          <p:nvPr>
            <p:ph idx="1"/>
          </p:nvPr>
        </p:nvSpPr>
        <p:spPr>
          <a:xfrm>
            <a:off x="838200" y="1825625"/>
            <a:ext cx="11065042" cy="4667250"/>
          </a:xfrm>
        </p:spPr>
        <p:txBody>
          <a:bodyPr>
            <a:normAutofit fontScale="77500" lnSpcReduction="20000"/>
          </a:bodyPr>
          <a:lstStyle/>
          <a:p>
            <a:r>
              <a:rPr lang="en-US" dirty="0"/>
              <a:t>It is all about separation of concern</a:t>
            </a:r>
          </a:p>
          <a:p>
            <a:r>
              <a:rPr lang="en-US" dirty="0"/>
              <a:t>adv</a:t>
            </a:r>
          </a:p>
          <a:p>
            <a:pPr lvl="1"/>
            <a:r>
              <a:rPr lang="en-US" dirty="0"/>
              <a:t>Concerns that were previous tangled together are separated into different layers</a:t>
            </a:r>
          </a:p>
          <a:p>
            <a:pPr lvl="2"/>
            <a:r>
              <a:rPr lang="en-US" dirty="0" err="1"/>
              <a:t>Eg.</a:t>
            </a:r>
            <a:r>
              <a:rPr lang="en-US" dirty="0"/>
              <a:t> Security, logging, email, and so on</a:t>
            </a:r>
          </a:p>
          <a:p>
            <a:pPr lvl="1"/>
            <a:r>
              <a:rPr lang="en-US" dirty="0"/>
              <a:t>It allows us to enjoy greater efficiency and accomplish more by keeping our code simpler and organized</a:t>
            </a:r>
          </a:p>
          <a:p>
            <a:endParaRPr lang="en-US" dirty="0"/>
          </a:p>
          <a:p>
            <a:r>
              <a:rPr lang="en-US" dirty="0"/>
              <a:t>Good programming practice</a:t>
            </a:r>
          </a:p>
          <a:p>
            <a:pPr lvl="1"/>
            <a:r>
              <a:rPr lang="en-US" dirty="0"/>
              <a:t>DRY principle: Do not repeat your self</a:t>
            </a:r>
          </a:p>
          <a:p>
            <a:pPr lvl="1"/>
            <a:r>
              <a:rPr lang="en-US" dirty="0"/>
              <a:t>SOC:</a:t>
            </a:r>
          </a:p>
          <a:p>
            <a:pPr lvl="2"/>
            <a:r>
              <a:rPr lang="en-US" dirty="0"/>
              <a:t>Separate business logic from technical plumbing code</a:t>
            </a:r>
          </a:p>
          <a:p>
            <a:pPr lvl="2"/>
            <a:r>
              <a:rPr lang="en-US" dirty="0"/>
              <a:t>Avoid code tangling</a:t>
            </a:r>
          </a:p>
          <a:p>
            <a:r>
              <a:rPr lang="en-US" dirty="0" err="1"/>
              <a:t>Eg.</a:t>
            </a:r>
            <a:r>
              <a:rPr lang="en-US" dirty="0"/>
              <a:t> Of cross cutting concerns</a:t>
            </a:r>
          </a:p>
          <a:p>
            <a:pPr lvl="1"/>
            <a:r>
              <a:rPr lang="en-US" dirty="0"/>
              <a:t>Tracing</a:t>
            </a:r>
          </a:p>
          <a:p>
            <a:pPr lvl="1"/>
            <a:r>
              <a:rPr lang="en-US" dirty="0"/>
              <a:t>Logging</a:t>
            </a:r>
          </a:p>
          <a:p>
            <a:pPr lvl="1"/>
            <a:r>
              <a:rPr lang="en-US" dirty="0"/>
              <a:t>Transactions</a:t>
            </a:r>
          </a:p>
          <a:p>
            <a:pPr lvl="1"/>
            <a:r>
              <a:rPr lang="en-US" dirty="0"/>
              <a:t>Securities, and so on</a:t>
            </a:r>
          </a:p>
        </p:txBody>
      </p:sp>
    </p:spTree>
    <p:extLst>
      <p:ext uri="{BB962C8B-B14F-4D97-AF65-F5344CB8AC3E}">
        <p14:creationId xmlns:p14="http://schemas.microsoft.com/office/powerpoint/2010/main" val="9639386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C7958-067F-4A25-E047-FA029DFB8F05}"/>
              </a:ext>
            </a:extLst>
          </p:cNvPr>
          <p:cNvSpPr>
            <a:spLocks noGrp="1"/>
          </p:cNvSpPr>
          <p:nvPr>
            <p:ph type="title"/>
          </p:nvPr>
        </p:nvSpPr>
        <p:spPr/>
        <p:txBody>
          <a:bodyPr/>
          <a:lstStyle/>
          <a:p>
            <a:r>
              <a:rPr lang="en-US" dirty="0"/>
              <a:t>AOP Concept</a:t>
            </a:r>
          </a:p>
        </p:txBody>
      </p:sp>
      <p:sp>
        <p:nvSpPr>
          <p:cNvPr id="3" name="Content Placeholder 2">
            <a:extLst>
              <a:ext uri="{FF2B5EF4-FFF2-40B4-BE49-F238E27FC236}">
                <a16:creationId xmlns:a16="http://schemas.microsoft.com/office/drawing/2014/main" id="{FCAB97E7-5FA0-71E6-426D-5023A99ADC7F}"/>
              </a:ext>
            </a:extLst>
          </p:cNvPr>
          <p:cNvSpPr>
            <a:spLocks noGrp="1"/>
          </p:cNvSpPr>
          <p:nvPr>
            <p:ph idx="1"/>
          </p:nvPr>
        </p:nvSpPr>
        <p:spPr>
          <a:xfrm>
            <a:off x="717176" y="1568824"/>
            <a:ext cx="11186066" cy="4924051"/>
          </a:xfrm>
        </p:spPr>
        <p:txBody>
          <a:bodyPr>
            <a:normAutofit fontScale="62500" lnSpcReduction="20000"/>
          </a:bodyPr>
          <a:lstStyle/>
          <a:p>
            <a:r>
              <a:rPr lang="en-US" dirty="0" err="1"/>
              <a:t>JoinPoint</a:t>
            </a:r>
            <a:endParaRPr lang="en-US" dirty="0"/>
          </a:p>
          <a:p>
            <a:pPr lvl="1"/>
            <a:r>
              <a:rPr lang="en-US" dirty="0"/>
              <a:t>Specific points in the code </a:t>
            </a:r>
          </a:p>
          <a:p>
            <a:r>
              <a:rPr lang="en-US" dirty="0" err="1"/>
              <a:t>PointCut</a:t>
            </a:r>
            <a:endParaRPr lang="en-US" dirty="0"/>
          </a:p>
          <a:p>
            <a:pPr lvl="1"/>
            <a:r>
              <a:rPr lang="en-US" dirty="0"/>
              <a:t>A collection of 1 or more </a:t>
            </a:r>
            <a:r>
              <a:rPr lang="en-US" dirty="0" err="1"/>
              <a:t>joinpoints</a:t>
            </a:r>
            <a:endParaRPr lang="en-US" dirty="0"/>
          </a:p>
          <a:p>
            <a:r>
              <a:rPr lang="en-US" dirty="0"/>
              <a:t>Aspect</a:t>
            </a:r>
          </a:p>
          <a:p>
            <a:pPr lvl="1"/>
            <a:r>
              <a:rPr lang="en-US" dirty="0"/>
              <a:t>What cross cutting concern do I execute (=advice) at which locations in the code (=pointcut)</a:t>
            </a:r>
          </a:p>
          <a:p>
            <a:pPr lvl="1"/>
            <a:r>
              <a:rPr lang="en-US" dirty="0">
                <a:highlight>
                  <a:srgbClr val="FF0000"/>
                </a:highlight>
              </a:rPr>
              <a:t>Aspect is a application of advice to the point cuts</a:t>
            </a:r>
          </a:p>
          <a:p>
            <a:r>
              <a:rPr lang="en-US" dirty="0"/>
              <a:t>Advice</a:t>
            </a:r>
          </a:p>
          <a:p>
            <a:pPr lvl="1"/>
            <a:r>
              <a:rPr lang="en-US" dirty="0"/>
              <a:t>Implementation of cross cutting concern</a:t>
            </a:r>
          </a:p>
          <a:p>
            <a:pPr lvl="1"/>
            <a:r>
              <a:rPr lang="en-US" dirty="0"/>
              <a:t>Five types of advices are	</a:t>
            </a:r>
          </a:p>
          <a:p>
            <a:pPr lvl="2"/>
            <a:r>
              <a:rPr lang="en-US" dirty="0"/>
              <a:t>Before</a:t>
            </a:r>
          </a:p>
          <a:p>
            <a:pPr lvl="2"/>
            <a:r>
              <a:rPr lang="en-US" dirty="0"/>
              <a:t>After</a:t>
            </a:r>
          </a:p>
          <a:p>
            <a:pPr lvl="2"/>
            <a:r>
              <a:rPr lang="en-US" dirty="0"/>
              <a:t>After returning</a:t>
            </a:r>
          </a:p>
          <a:p>
            <a:pPr lvl="2"/>
            <a:r>
              <a:rPr lang="en-US" dirty="0"/>
              <a:t>After throwing</a:t>
            </a:r>
          </a:p>
          <a:p>
            <a:pPr lvl="2"/>
            <a:r>
              <a:rPr lang="en-US" dirty="0"/>
              <a:t>Around</a:t>
            </a:r>
          </a:p>
          <a:p>
            <a:r>
              <a:rPr lang="en-US" dirty="0"/>
              <a:t>Weaving</a:t>
            </a:r>
          </a:p>
          <a:p>
            <a:pPr lvl="1"/>
            <a:r>
              <a:rPr lang="en-US" dirty="0"/>
              <a:t>Weaving the advice code together with the target code at the corresponding pointcuts such that we get the correct execution</a:t>
            </a:r>
          </a:p>
          <a:p>
            <a:pPr lvl="2"/>
            <a:r>
              <a:rPr lang="en-US" dirty="0"/>
              <a:t>Proxy based weaving</a:t>
            </a:r>
          </a:p>
          <a:p>
            <a:pPr lvl="2"/>
            <a:r>
              <a:rPr lang="en-US" dirty="0"/>
              <a:t>Load time weaving</a:t>
            </a:r>
          </a:p>
        </p:txBody>
      </p:sp>
    </p:spTree>
    <p:extLst>
      <p:ext uri="{BB962C8B-B14F-4D97-AF65-F5344CB8AC3E}">
        <p14:creationId xmlns:p14="http://schemas.microsoft.com/office/powerpoint/2010/main" val="21404240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AB97E7-5FA0-71E6-426D-5023A99ADC7F}"/>
              </a:ext>
            </a:extLst>
          </p:cNvPr>
          <p:cNvSpPr>
            <a:spLocks noGrp="1"/>
          </p:cNvSpPr>
          <p:nvPr>
            <p:ph idx="1"/>
          </p:nvPr>
        </p:nvSpPr>
        <p:spPr>
          <a:xfrm>
            <a:off x="128337" y="304800"/>
            <a:ext cx="11774905" cy="6188075"/>
          </a:xfrm>
        </p:spPr>
        <p:txBody>
          <a:bodyPr>
            <a:normAutofit/>
          </a:bodyPr>
          <a:lstStyle/>
          <a:p>
            <a:r>
              <a:rPr lang="en-US" dirty="0"/>
              <a:t>@Aspect</a:t>
            </a:r>
          </a:p>
          <a:p>
            <a:r>
              <a:rPr lang="en-US" dirty="0"/>
              <a:t>@Before("execution(* </a:t>
            </a:r>
            <a:r>
              <a:rPr lang="en-US" dirty="0" err="1"/>
              <a:t>accountpackage.AccountService</a:t>
            </a:r>
            <a:r>
              <a:rPr lang="en-US" dirty="0"/>
              <a:t>.*(..))")</a:t>
            </a:r>
          </a:p>
          <a:p>
            <a:r>
              <a:rPr lang="en-US" dirty="0"/>
              <a:t>@After("execution(* </a:t>
            </a:r>
            <a:r>
              <a:rPr lang="en-US" dirty="0" err="1"/>
              <a:t>accountpackage.AccountService</a:t>
            </a:r>
            <a:r>
              <a:rPr lang="en-US" dirty="0"/>
              <a:t>.*(..))")</a:t>
            </a:r>
          </a:p>
          <a:p>
            <a:endParaRPr lang="en-US" dirty="0"/>
          </a:p>
          <a:p>
            <a:r>
              <a:rPr lang="en-US" dirty="0"/>
              <a:t> &lt;</a:t>
            </a:r>
            <a:r>
              <a:rPr lang="en-US" dirty="0" err="1"/>
              <a:t>aop:aspectj-autoproxy</a:t>
            </a:r>
            <a:r>
              <a:rPr lang="en-US" dirty="0"/>
              <a:t>/&gt;</a:t>
            </a:r>
          </a:p>
          <a:p>
            <a:endParaRPr lang="en-US" dirty="0"/>
          </a:p>
          <a:p>
            <a:r>
              <a:rPr lang="en-US" dirty="0"/>
              <a:t>Point Cut Execution Language</a:t>
            </a:r>
          </a:p>
          <a:p>
            <a:pPr lvl="1"/>
            <a:r>
              <a:rPr lang="en-US" dirty="0"/>
              <a:t>"execution(* </a:t>
            </a:r>
            <a:r>
              <a:rPr lang="en-US" dirty="0" err="1"/>
              <a:t>accountpackage.AccountService</a:t>
            </a:r>
            <a:r>
              <a:rPr lang="en-US" dirty="0"/>
              <a:t>.*(..))"</a:t>
            </a:r>
          </a:p>
          <a:p>
            <a:endParaRPr lang="en-US" dirty="0"/>
          </a:p>
          <a:p>
            <a:pPr marL="0" indent="0">
              <a:buNone/>
            </a:pPr>
            <a:endParaRPr lang="en-US" dirty="0"/>
          </a:p>
        </p:txBody>
      </p:sp>
      <p:pic>
        <p:nvPicPr>
          <p:cNvPr id="7" name="Picture 6">
            <a:extLst>
              <a:ext uri="{FF2B5EF4-FFF2-40B4-BE49-F238E27FC236}">
                <a16:creationId xmlns:a16="http://schemas.microsoft.com/office/drawing/2014/main" id="{B4321C60-B2F5-6083-C291-2E7C2714AFA7}"/>
              </a:ext>
            </a:extLst>
          </p:cNvPr>
          <p:cNvPicPr>
            <a:picLocks noChangeAspect="1"/>
          </p:cNvPicPr>
          <p:nvPr/>
        </p:nvPicPr>
        <p:blipFill>
          <a:blip r:embed="rId2"/>
          <a:stretch>
            <a:fillRect/>
          </a:stretch>
        </p:blipFill>
        <p:spPr>
          <a:xfrm>
            <a:off x="7295110" y="3710336"/>
            <a:ext cx="4399585" cy="2782539"/>
          </a:xfrm>
          <a:prstGeom prst="rect">
            <a:avLst/>
          </a:prstGeom>
        </p:spPr>
      </p:pic>
    </p:spTree>
    <p:extLst>
      <p:ext uri="{BB962C8B-B14F-4D97-AF65-F5344CB8AC3E}">
        <p14:creationId xmlns:p14="http://schemas.microsoft.com/office/powerpoint/2010/main" val="39890557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76A246-413A-A405-636B-DBAA9E9A1F4A}"/>
              </a:ext>
            </a:extLst>
          </p:cNvPr>
          <p:cNvPicPr>
            <a:picLocks noChangeAspect="1"/>
          </p:cNvPicPr>
          <p:nvPr/>
        </p:nvPicPr>
        <p:blipFill>
          <a:blip r:embed="rId2"/>
          <a:stretch>
            <a:fillRect/>
          </a:stretch>
        </p:blipFill>
        <p:spPr>
          <a:xfrm>
            <a:off x="299951" y="398292"/>
            <a:ext cx="5464013" cy="3558848"/>
          </a:xfrm>
          <a:prstGeom prst="rect">
            <a:avLst/>
          </a:prstGeom>
        </p:spPr>
      </p:pic>
      <p:pic>
        <p:nvPicPr>
          <p:cNvPr id="6" name="Picture 5">
            <a:extLst>
              <a:ext uri="{FF2B5EF4-FFF2-40B4-BE49-F238E27FC236}">
                <a16:creationId xmlns:a16="http://schemas.microsoft.com/office/drawing/2014/main" id="{374F19C3-02BA-4AC8-ABD9-F71056BFE54F}"/>
              </a:ext>
            </a:extLst>
          </p:cNvPr>
          <p:cNvPicPr>
            <a:picLocks noChangeAspect="1"/>
          </p:cNvPicPr>
          <p:nvPr/>
        </p:nvPicPr>
        <p:blipFill>
          <a:blip r:embed="rId3"/>
          <a:stretch>
            <a:fillRect/>
          </a:stretch>
        </p:blipFill>
        <p:spPr>
          <a:xfrm>
            <a:off x="6096000" y="398292"/>
            <a:ext cx="5540220" cy="2857748"/>
          </a:xfrm>
          <a:prstGeom prst="rect">
            <a:avLst/>
          </a:prstGeom>
        </p:spPr>
      </p:pic>
      <p:pic>
        <p:nvPicPr>
          <p:cNvPr id="9" name="Picture 8">
            <a:extLst>
              <a:ext uri="{FF2B5EF4-FFF2-40B4-BE49-F238E27FC236}">
                <a16:creationId xmlns:a16="http://schemas.microsoft.com/office/drawing/2014/main" id="{43CC6D6B-9A45-F01D-9058-AB8163F61930}"/>
              </a:ext>
            </a:extLst>
          </p:cNvPr>
          <p:cNvPicPr>
            <a:picLocks noChangeAspect="1"/>
          </p:cNvPicPr>
          <p:nvPr/>
        </p:nvPicPr>
        <p:blipFill>
          <a:blip r:embed="rId4"/>
          <a:stretch>
            <a:fillRect/>
          </a:stretch>
        </p:blipFill>
        <p:spPr>
          <a:xfrm>
            <a:off x="6096000" y="3256040"/>
            <a:ext cx="5540220" cy="3436918"/>
          </a:xfrm>
          <a:prstGeom prst="rect">
            <a:avLst/>
          </a:prstGeom>
        </p:spPr>
      </p:pic>
      <p:pic>
        <p:nvPicPr>
          <p:cNvPr id="11" name="Picture 10">
            <a:extLst>
              <a:ext uri="{FF2B5EF4-FFF2-40B4-BE49-F238E27FC236}">
                <a16:creationId xmlns:a16="http://schemas.microsoft.com/office/drawing/2014/main" id="{F8EFE2C7-0727-C3C5-4937-4510376815B9}"/>
              </a:ext>
            </a:extLst>
          </p:cNvPr>
          <p:cNvPicPr>
            <a:picLocks noChangeAspect="1"/>
          </p:cNvPicPr>
          <p:nvPr/>
        </p:nvPicPr>
        <p:blipFill>
          <a:blip r:embed="rId5"/>
          <a:stretch>
            <a:fillRect/>
          </a:stretch>
        </p:blipFill>
        <p:spPr>
          <a:xfrm>
            <a:off x="433312" y="4463095"/>
            <a:ext cx="5197290" cy="1996613"/>
          </a:xfrm>
          <a:prstGeom prst="rect">
            <a:avLst/>
          </a:prstGeom>
        </p:spPr>
      </p:pic>
    </p:spTree>
    <p:extLst>
      <p:ext uri="{BB962C8B-B14F-4D97-AF65-F5344CB8AC3E}">
        <p14:creationId xmlns:p14="http://schemas.microsoft.com/office/powerpoint/2010/main" val="2941422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A592FD-DA2B-4ECF-B49C-E294B74034C8}"/>
              </a:ext>
            </a:extLst>
          </p:cNvPr>
          <p:cNvSpPr>
            <a:spLocks noGrp="1"/>
          </p:cNvSpPr>
          <p:nvPr>
            <p:ph idx="1"/>
          </p:nvPr>
        </p:nvSpPr>
        <p:spPr>
          <a:xfrm>
            <a:off x="616017" y="462013"/>
            <a:ext cx="10737783" cy="5714950"/>
          </a:xfrm>
        </p:spPr>
        <p:txBody>
          <a:bodyPr>
            <a:normAutofit fontScale="62500" lnSpcReduction="20000"/>
          </a:bodyPr>
          <a:lstStyle/>
          <a:p>
            <a:r>
              <a:rPr lang="en-US" dirty="0"/>
              <a:t>Session</a:t>
            </a:r>
          </a:p>
          <a:p>
            <a:pPr lvl="1"/>
            <a:r>
              <a:rPr lang="en-US" dirty="0"/>
              <a:t>Create</a:t>
            </a:r>
          </a:p>
          <a:p>
            <a:pPr lvl="2"/>
            <a:r>
              <a:rPr lang="en-US" dirty="0" err="1"/>
              <a:t>Session.save</a:t>
            </a:r>
            <a:r>
              <a:rPr lang="en-US" dirty="0"/>
              <a:t>() </a:t>
            </a:r>
            <a:r>
              <a:rPr lang="en-US" dirty="0">
                <a:sym typeface="Wingdings" panose="05000000000000000000" pitchFamily="2" charset="2"/>
              </a:rPr>
              <a:t>eager, always </a:t>
            </a:r>
            <a:r>
              <a:rPr lang="en-US" b="1" dirty="0">
                <a:sym typeface="Wingdings" panose="05000000000000000000" pitchFamily="2" charset="2"/>
              </a:rPr>
              <a:t>returns Identity</a:t>
            </a:r>
            <a:r>
              <a:rPr lang="en-US" b="1" dirty="0"/>
              <a:t> </a:t>
            </a:r>
          </a:p>
          <a:p>
            <a:pPr lvl="3"/>
            <a:r>
              <a:rPr lang="en-US" dirty="0"/>
              <a:t>Long id=(long)</a:t>
            </a:r>
            <a:r>
              <a:rPr lang="en-US" dirty="0" err="1"/>
              <a:t>session.save</a:t>
            </a:r>
            <a:r>
              <a:rPr lang="en-US" dirty="0"/>
              <a:t>(object);</a:t>
            </a:r>
          </a:p>
          <a:p>
            <a:pPr lvl="2"/>
            <a:r>
              <a:rPr lang="en-US" dirty="0" err="1"/>
              <a:t>session.persist</a:t>
            </a:r>
            <a:r>
              <a:rPr lang="en-US" dirty="0"/>
              <a:t>() </a:t>
            </a:r>
            <a:r>
              <a:rPr lang="en-US" dirty="0">
                <a:sym typeface="Wingdings" panose="05000000000000000000" pitchFamily="2" charset="2"/>
              </a:rPr>
              <a:t>lazy, wait until needed and </a:t>
            </a:r>
            <a:r>
              <a:rPr lang="en-US" b="1" dirty="0">
                <a:sym typeface="Wingdings" panose="05000000000000000000" pitchFamily="2" charset="2"/>
              </a:rPr>
              <a:t>thus returns void</a:t>
            </a:r>
          </a:p>
          <a:p>
            <a:pPr lvl="3"/>
            <a:r>
              <a:rPr lang="en-US" dirty="0" err="1">
                <a:sym typeface="Wingdings" panose="05000000000000000000" pitchFamily="2" charset="2"/>
              </a:rPr>
              <a:t>session.persist</a:t>
            </a:r>
            <a:r>
              <a:rPr lang="en-US" dirty="0">
                <a:sym typeface="Wingdings" panose="05000000000000000000" pitchFamily="2" charset="2"/>
              </a:rPr>
              <a:t>(object);</a:t>
            </a:r>
          </a:p>
          <a:p>
            <a:pPr lvl="1"/>
            <a:r>
              <a:rPr lang="en-US" dirty="0">
                <a:sym typeface="Wingdings" panose="05000000000000000000" pitchFamily="2" charset="2"/>
              </a:rPr>
              <a:t>Retrieve</a:t>
            </a:r>
          </a:p>
          <a:p>
            <a:pPr lvl="2"/>
            <a:r>
              <a:rPr lang="en-US" dirty="0" err="1">
                <a:sym typeface="Wingdings" panose="05000000000000000000" pitchFamily="2" charset="2"/>
              </a:rPr>
              <a:t>Session.get</a:t>
            </a:r>
            <a:r>
              <a:rPr lang="en-US" dirty="0">
                <a:sym typeface="Wingdings" panose="05000000000000000000" pitchFamily="2" charset="2"/>
              </a:rPr>
              <a:t>() eager, retrieves value right away</a:t>
            </a:r>
          </a:p>
          <a:p>
            <a:pPr lvl="3"/>
            <a:r>
              <a:rPr lang="en-US" dirty="0">
                <a:sym typeface="Wingdings" panose="05000000000000000000" pitchFamily="2" charset="2"/>
              </a:rPr>
              <a:t>(Object)</a:t>
            </a:r>
            <a:r>
              <a:rPr lang="en-US" dirty="0" err="1">
                <a:sym typeface="Wingdings" panose="05000000000000000000" pitchFamily="2" charset="2"/>
              </a:rPr>
              <a:t>session.get</a:t>
            </a:r>
            <a:r>
              <a:rPr lang="en-US" dirty="0">
                <a:sym typeface="Wingdings" panose="05000000000000000000" pitchFamily="2" charset="2"/>
              </a:rPr>
              <a:t>(</a:t>
            </a:r>
            <a:r>
              <a:rPr lang="en-US" dirty="0" err="1">
                <a:sym typeface="Wingdings" panose="05000000000000000000" pitchFamily="2" charset="2"/>
              </a:rPr>
              <a:t>Object.class</a:t>
            </a:r>
            <a:r>
              <a:rPr lang="en-US" dirty="0">
                <a:sym typeface="Wingdings" panose="05000000000000000000" pitchFamily="2" charset="2"/>
              </a:rPr>
              <a:t>, PK) </a:t>
            </a:r>
          </a:p>
          <a:p>
            <a:pPr lvl="2"/>
            <a:r>
              <a:rPr lang="en-US" dirty="0" err="1">
                <a:sym typeface="Wingdings" panose="05000000000000000000" pitchFamily="2" charset="2"/>
              </a:rPr>
              <a:t>session.load</a:t>
            </a:r>
            <a:r>
              <a:rPr lang="en-US" dirty="0">
                <a:sym typeface="Wingdings" panose="05000000000000000000" pitchFamily="2" charset="2"/>
              </a:rPr>
              <a:t>() lazy, it </a:t>
            </a:r>
            <a:r>
              <a:rPr lang="en-US" b="1" dirty="0">
                <a:sym typeface="Wingdings" panose="05000000000000000000" pitchFamily="2" charset="2"/>
              </a:rPr>
              <a:t>provides proxy </a:t>
            </a:r>
            <a:r>
              <a:rPr lang="en-US" dirty="0">
                <a:sym typeface="Wingdings" panose="05000000000000000000" pitchFamily="2" charset="2"/>
              </a:rPr>
              <a:t>and does not retrieve the objects value until they are first needed</a:t>
            </a:r>
          </a:p>
          <a:p>
            <a:pPr lvl="3"/>
            <a:r>
              <a:rPr lang="en-US" dirty="0">
                <a:sym typeface="Wingdings" panose="05000000000000000000" pitchFamily="2" charset="2"/>
              </a:rPr>
              <a:t>(Object)</a:t>
            </a:r>
            <a:r>
              <a:rPr lang="en-US" dirty="0" err="1">
                <a:sym typeface="Wingdings" panose="05000000000000000000" pitchFamily="2" charset="2"/>
              </a:rPr>
              <a:t>session.load</a:t>
            </a:r>
            <a:r>
              <a:rPr lang="en-US" dirty="0">
                <a:sym typeface="Wingdings" panose="05000000000000000000" pitchFamily="2" charset="2"/>
              </a:rPr>
              <a:t>(</a:t>
            </a:r>
            <a:r>
              <a:rPr lang="en-US" dirty="0" err="1">
                <a:sym typeface="Wingdings" panose="05000000000000000000" pitchFamily="2" charset="2"/>
              </a:rPr>
              <a:t>Object.class</a:t>
            </a:r>
            <a:r>
              <a:rPr lang="en-US" dirty="0">
                <a:sym typeface="Wingdings" panose="05000000000000000000" pitchFamily="2" charset="2"/>
              </a:rPr>
              <a:t>, PK)</a:t>
            </a:r>
          </a:p>
          <a:p>
            <a:pPr lvl="1"/>
            <a:r>
              <a:rPr lang="en-US" dirty="0">
                <a:sym typeface="Wingdings" panose="05000000000000000000" pitchFamily="2" charset="2"/>
              </a:rPr>
              <a:t>Update</a:t>
            </a:r>
          </a:p>
          <a:p>
            <a:pPr lvl="2"/>
            <a:r>
              <a:rPr lang="en-US" dirty="0" err="1">
                <a:sym typeface="Wingdings" panose="05000000000000000000" pitchFamily="2" charset="2"/>
              </a:rPr>
              <a:t>Session.update</a:t>
            </a:r>
            <a:r>
              <a:rPr lang="en-US" dirty="0">
                <a:sym typeface="Wingdings" panose="05000000000000000000" pitchFamily="2" charset="2"/>
              </a:rPr>
              <a:t> this is explicit update, can be used to re-attach if the entity is in detached state</a:t>
            </a:r>
          </a:p>
          <a:p>
            <a:pPr lvl="2"/>
            <a:r>
              <a:rPr lang="en-US" dirty="0">
                <a:sym typeface="Wingdings" panose="05000000000000000000" pitchFamily="2" charset="2"/>
              </a:rPr>
              <a:t>Update() will throw exception when re-attaching an object with the same id as already managed object. So solution is to use: </a:t>
            </a:r>
            <a:r>
              <a:rPr lang="en-US" dirty="0" err="1">
                <a:sym typeface="Wingdings" panose="05000000000000000000" pitchFamily="2" charset="2"/>
              </a:rPr>
              <a:t>session.merge</a:t>
            </a:r>
            <a:r>
              <a:rPr lang="en-US" dirty="0">
                <a:sym typeface="Wingdings" panose="05000000000000000000" pitchFamily="2" charset="2"/>
              </a:rPr>
              <a:t>()</a:t>
            </a:r>
          </a:p>
          <a:p>
            <a:pPr lvl="1"/>
            <a:r>
              <a:rPr lang="en-US" dirty="0">
                <a:sym typeface="Wingdings" panose="05000000000000000000" pitchFamily="2" charset="2"/>
              </a:rPr>
              <a:t>Create/Update</a:t>
            </a:r>
          </a:p>
          <a:p>
            <a:pPr lvl="2"/>
            <a:r>
              <a:rPr lang="en-US" dirty="0" err="1">
                <a:sym typeface="Wingdings" panose="05000000000000000000" pitchFamily="2" charset="2"/>
              </a:rPr>
              <a:t>Session.saveOrUpdate</a:t>
            </a:r>
            <a:r>
              <a:rPr lang="en-US" dirty="0">
                <a:sym typeface="Wingdings" panose="05000000000000000000" pitchFamily="2" charset="2"/>
              </a:rPr>
              <a:t>()</a:t>
            </a:r>
          </a:p>
          <a:p>
            <a:pPr lvl="2"/>
            <a:r>
              <a:rPr lang="en-US" dirty="0" err="1">
                <a:sym typeface="Wingdings" panose="05000000000000000000" pitchFamily="2" charset="2"/>
              </a:rPr>
              <a:t>Session.merge</a:t>
            </a:r>
            <a:r>
              <a:rPr lang="en-US" dirty="0">
                <a:sym typeface="Wingdings" panose="05000000000000000000" pitchFamily="2" charset="2"/>
              </a:rPr>
              <a:t>()</a:t>
            </a:r>
          </a:p>
          <a:p>
            <a:pPr lvl="1"/>
            <a:r>
              <a:rPr lang="en-US" dirty="0">
                <a:sym typeface="Wingdings" panose="05000000000000000000" pitchFamily="2" charset="2"/>
              </a:rPr>
              <a:t>Delete</a:t>
            </a:r>
          </a:p>
          <a:p>
            <a:pPr lvl="2"/>
            <a:r>
              <a:rPr lang="en-US" dirty="0" err="1">
                <a:sym typeface="Wingdings" panose="05000000000000000000" pitchFamily="2" charset="2"/>
              </a:rPr>
              <a:t>session.delete</a:t>
            </a:r>
            <a:r>
              <a:rPr lang="en-US" dirty="0">
                <a:sym typeface="Wingdings" panose="05000000000000000000" pitchFamily="2" charset="2"/>
              </a:rPr>
              <a:t>()</a:t>
            </a:r>
          </a:p>
          <a:p>
            <a:pPr lvl="2"/>
            <a:r>
              <a:rPr lang="en-US" dirty="0">
                <a:sym typeface="Wingdings" panose="05000000000000000000" pitchFamily="2" charset="2"/>
              </a:rPr>
              <a:t>[using load and delete will take 2 DB communication] Eager mode</a:t>
            </a:r>
          </a:p>
          <a:p>
            <a:pPr lvl="2"/>
            <a:r>
              <a:rPr lang="en-US" dirty="0">
                <a:sym typeface="Wingdings" panose="05000000000000000000" pitchFamily="2" charset="2"/>
              </a:rPr>
              <a:t>[using get and delete will take 1 DB communication] Lazy mode</a:t>
            </a:r>
          </a:p>
          <a:p>
            <a:pPr lvl="2"/>
            <a:endParaRPr lang="en-US" dirty="0">
              <a:sym typeface="Wingdings" panose="05000000000000000000" pitchFamily="2" charset="2"/>
            </a:endParaRPr>
          </a:p>
          <a:p>
            <a:pPr lvl="1"/>
            <a:r>
              <a:rPr lang="en-US" dirty="0">
                <a:sym typeface="Wingdings" panose="05000000000000000000" pitchFamily="2" charset="2"/>
              </a:rPr>
              <a:t>Cache related</a:t>
            </a:r>
          </a:p>
          <a:p>
            <a:pPr lvl="2"/>
            <a:r>
              <a:rPr lang="en-US" dirty="0" err="1">
                <a:sym typeface="Wingdings" panose="05000000000000000000" pitchFamily="2" charset="2"/>
              </a:rPr>
              <a:t>Session.refresh</a:t>
            </a:r>
            <a:r>
              <a:rPr lang="en-US" dirty="0">
                <a:sym typeface="Wingdings" panose="05000000000000000000" pitchFamily="2" charset="2"/>
              </a:rPr>
              <a:t>() rollback the state of the persistence context</a:t>
            </a:r>
          </a:p>
          <a:p>
            <a:pPr lvl="2"/>
            <a:r>
              <a:rPr lang="en-US" dirty="0" err="1">
                <a:sym typeface="Wingdings" panose="05000000000000000000" pitchFamily="2" charset="2"/>
              </a:rPr>
              <a:t>Session.flush</a:t>
            </a:r>
            <a:r>
              <a:rPr lang="en-US" dirty="0">
                <a:sym typeface="Wingdings" panose="05000000000000000000" pitchFamily="2" charset="2"/>
              </a:rPr>
              <a:t>()  Will save all pending object before transaction commit</a:t>
            </a:r>
            <a:endParaRPr lang="en-US" dirty="0"/>
          </a:p>
        </p:txBody>
      </p:sp>
    </p:spTree>
    <p:extLst>
      <p:ext uri="{BB962C8B-B14F-4D97-AF65-F5344CB8AC3E}">
        <p14:creationId xmlns:p14="http://schemas.microsoft.com/office/powerpoint/2010/main" val="9517131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50DBE6-CD5B-36B8-6DDD-5390A9A770DE}"/>
              </a:ext>
            </a:extLst>
          </p:cNvPr>
          <p:cNvPicPr>
            <a:picLocks noChangeAspect="1"/>
          </p:cNvPicPr>
          <p:nvPr/>
        </p:nvPicPr>
        <p:blipFill>
          <a:blip r:embed="rId2"/>
          <a:stretch>
            <a:fillRect/>
          </a:stretch>
        </p:blipFill>
        <p:spPr>
          <a:xfrm>
            <a:off x="388195" y="484494"/>
            <a:ext cx="5159187" cy="4092295"/>
          </a:xfrm>
          <a:prstGeom prst="rect">
            <a:avLst/>
          </a:prstGeom>
        </p:spPr>
      </p:pic>
      <p:pic>
        <p:nvPicPr>
          <p:cNvPr id="7" name="Picture 6">
            <a:extLst>
              <a:ext uri="{FF2B5EF4-FFF2-40B4-BE49-F238E27FC236}">
                <a16:creationId xmlns:a16="http://schemas.microsoft.com/office/drawing/2014/main" id="{7BF1DBE5-83E4-E79B-03C6-F26F53F81452}"/>
              </a:ext>
            </a:extLst>
          </p:cNvPr>
          <p:cNvPicPr>
            <a:picLocks noChangeAspect="1"/>
          </p:cNvPicPr>
          <p:nvPr/>
        </p:nvPicPr>
        <p:blipFill>
          <a:blip r:embed="rId3"/>
          <a:stretch>
            <a:fillRect/>
          </a:stretch>
        </p:blipFill>
        <p:spPr>
          <a:xfrm>
            <a:off x="6096000" y="213081"/>
            <a:ext cx="5082980" cy="3215919"/>
          </a:xfrm>
          <a:prstGeom prst="rect">
            <a:avLst/>
          </a:prstGeom>
        </p:spPr>
      </p:pic>
      <p:pic>
        <p:nvPicPr>
          <p:cNvPr id="10" name="Picture 9">
            <a:extLst>
              <a:ext uri="{FF2B5EF4-FFF2-40B4-BE49-F238E27FC236}">
                <a16:creationId xmlns:a16="http://schemas.microsoft.com/office/drawing/2014/main" id="{1D0CFA2B-5CDF-F18D-D932-6A5377927CA5}"/>
              </a:ext>
            </a:extLst>
          </p:cNvPr>
          <p:cNvPicPr>
            <a:picLocks noChangeAspect="1"/>
          </p:cNvPicPr>
          <p:nvPr/>
        </p:nvPicPr>
        <p:blipFill>
          <a:blip r:embed="rId4"/>
          <a:stretch>
            <a:fillRect/>
          </a:stretch>
        </p:blipFill>
        <p:spPr>
          <a:xfrm>
            <a:off x="6096000" y="4032770"/>
            <a:ext cx="4267570" cy="2484335"/>
          </a:xfrm>
          <a:prstGeom prst="rect">
            <a:avLst/>
          </a:prstGeom>
        </p:spPr>
      </p:pic>
    </p:spTree>
    <p:extLst>
      <p:ext uri="{BB962C8B-B14F-4D97-AF65-F5344CB8AC3E}">
        <p14:creationId xmlns:p14="http://schemas.microsoft.com/office/powerpoint/2010/main" val="20010642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0FDE79-1F6C-AFE1-0505-520E8AF48209}"/>
              </a:ext>
            </a:extLst>
          </p:cNvPr>
          <p:cNvPicPr>
            <a:picLocks noChangeAspect="1"/>
          </p:cNvPicPr>
          <p:nvPr/>
        </p:nvPicPr>
        <p:blipFill>
          <a:blip r:embed="rId2"/>
          <a:stretch>
            <a:fillRect/>
          </a:stretch>
        </p:blipFill>
        <p:spPr>
          <a:xfrm>
            <a:off x="419065" y="565972"/>
            <a:ext cx="5418290" cy="2613887"/>
          </a:xfrm>
          <a:prstGeom prst="rect">
            <a:avLst/>
          </a:prstGeom>
        </p:spPr>
      </p:pic>
      <p:pic>
        <p:nvPicPr>
          <p:cNvPr id="6" name="Picture 5">
            <a:extLst>
              <a:ext uri="{FF2B5EF4-FFF2-40B4-BE49-F238E27FC236}">
                <a16:creationId xmlns:a16="http://schemas.microsoft.com/office/drawing/2014/main" id="{9A2E9F51-E911-D028-891C-CF9E04CC78BF}"/>
              </a:ext>
            </a:extLst>
          </p:cNvPr>
          <p:cNvPicPr>
            <a:picLocks noChangeAspect="1"/>
          </p:cNvPicPr>
          <p:nvPr/>
        </p:nvPicPr>
        <p:blipFill>
          <a:blip r:embed="rId3"/>
          <a:stretch>
            <a:fillRect/>
          </a:stretch>
        </p:blipFill>
        <p:spPr>
          <a:xfrm>
            <a:off x="6438473" y="366788"/>
            <a:ext cx="4405990" cy="3335964"/>
          </a:xfrm>
          <a:prstGeom prst="rect">
            <a:avLst/>
          </a:prstGeom>
        </p:spPr>
      </p:pic>
      <p:pic>
        <p:nvPicPr>
          <p:cNvPr id="9" name="Picture 8">
            <a:extLst>
              <a:ext uri="{FF2B5EF4-FFF2-40B4-BE49-F238E27FC236}">
                <a16:creationId xmlns:a16="http://schemas.microsoft.com/office/drawing/2014/main" id="{9A49C3C2-4978-8437-1452-880E89D30977}"/>
              </a:ext>
            </a:extLst>
          </p:cNvPr>
          <p:cNvPicPr>
            <a:picLocks noChangeAspect="1"/>
          </p:cNvPicPr>
          <p:nvPr/>
        </p:nvPicPr>
        <p:blipFill>
          <a:blip r:embed="rId4"/>
          <a:stretch>
            <a:fillRect/>
          </a:stretch>
        </p:blipFill>
        <p:spPr>
          <a:xfrm>
            <a:off x="327618" y="3678142"/>
            <a:ext cx="5425910" cy="2171888"/>
          </a:xfrm>
          <a:prstGeom prst="rect">
            <a:avLst/>
          </a:prstGeom>
        </p:spPr>
      </p:pic>
      <p:pic>
        <p:nvPicPr>
          <p:cNvPr id="12" name="Picture 11">
            <a:extLst>
              <a:ext uri="{FF2B5EF4-FFF2-40B4-BE49-F238E27FC236}">
                <a16:creationId xmlns:a16="http://schemas.microsoft.com/office/drawing/2014/main" id="{9043C859-0E57-7B00-97AF-EC961704C2D4}"/>
              </a:ext>
            </a:extLst>
          </p:cNvPr>
          <p:cNvPicPr>
            <a:picLocks noChangeAspect="1"/>
          </p:cNvPicPr>
          <p:nvPr/>
        </p:nvPicPr>
        <p:blipFill>
          <a:blip r:embed="rId5"/>
          <a:stretch>
            <a:fillRect/>
          </a:stretch>
        </p:blipFill>
        <p:spPr>
          <a:xfrm>
            <a:off x="6438473" y="4051554"/>
            <a:ext cx="4265291" cy="2330394"/>
          </a:xfrm>
          <a:prstGeom prst="rect">
            <a:avLst/>
          </a:prstGeom>
        </p:spPr>
      </p:pic>
    </p:spTree>
    <p:extLst>
      <p:ext uri="{BB962C8B-B14F-4D97-AF65-F5344CB8AC3E}">
        <p14:creationId xmlns:p14="http://schemas.microsoft.com/office/powerpoint/2010/main" val="701229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4414D8-9F82-B06C-E315-1489FA4E99FF}"/>
              </a:ext>
            </a:extLst>
          </p:cNvPr>
          <p:cNvPicPr>
            <a:picLocks noChangeAspect="1"/>
          </p:cNvPicPr>
          <p:nvPr/>
        </p:nvPicPr>
        <p:blipFill>
          <a:blip r:embed="rId2"/>
          <a:stretch>
            <a:fillRect/>
          </a:stretch>
        </p:blipFill>
        <p:spPr>
          <a:xfrm>
            <a:off x="320604" y="406326"/>
            <a:ext cx="5486875" cy="3254022"/>
          </a:xfrm>
          <a:prstGeom prst="rect">
            <a:avLst/>
          </a:prstGeom>
        </p:spPr>
      </p:pic>
      <p:pic>
        <p:nvPicPr>
          <p:cNvPr id="7" name="Picture 6">
            <a:extLst>
              <a:ext uri="{FF2B5EF4-FFF2-40B4-BE49-F238E27FC236}">
                <a16:creationId xmlns:a16="http://schemas.microsoft.com/office/drawing/2014/main" id="{31C82C79-87D0-0B0C-0905-8FC474A95753}"/>
              </a:ext>
            </a:extLst>
          </p:cNvPr>
          <p:cNvPicPr>
            <a:picLocks noChangeAspect="1"/>
          </p:cNvPicPr>
          <p:nvPr/>
        </p:nvPicPr>
        <p:blipFill>
          <a:blip r:embed="rId3"/>
          <a:stretch>
            <a:fillRect/>
          </a:stretch>
        </p:blipFill>
        <p:spPr>
          <a:xfrm>
            <a:off x="6384523" y="621887"/>
            <a:ext cx="5243014" cy="3368332"/>
          </a:xfrm>
          <a:prstGeom prst="rect">
            <a:avLst/>
          </a:prstGeom>
        </p:spPr>
      </p:pic>
    </p:spTree>
    <p:extLst>
      <p:ext uri="{BB962C8B-B14F-4D97-AF65-F5344CB8AC3E}">
        <p14:creationId xmlns:p14="http://schemas.microsoft.com/office/powerpoint/2010/main" val="40212222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610A3-002A-7D5E-5237-75F65E62EDE8}"/>
              </a:ext>
            </a:extLst>
          </p:cNvPr>
          <p:cNvSpPr>
            <a:spLocks noGrp="1"/>
          </p:cNvSpPr>
          <p:nvPr>
            <p:ph type="title"/>
          </p:nvPr>
        </p:nvSpPr>
        <p:spPr/>
        <p:txBody>
          <a:bodyPr/>
          <a:lstStyle/>
          <a:p>
            <a:r>
              <a:rPr lang="en-US" dirty="0"/>
              <a:t>Different Type of Advices</a:t>
            </a:r>
          </a:p>
        </p:txBody>
      </p:sp>
      <p:sp>
        <p:nvSpPr>
          <p:cNvPr id="3" name="Content Placeholder 2">
            <a:extLst>
              <a:ext uri="{FF2B5EF4-FFF2-40B4-BE49-F238E27FC236}">
                <a16:creationId xmlns:a16="http://schemas.microsoft.com/office/drawing/2014/main" id="{788182EE-C2A1-C285-ED94-1D09124AEEFF}"/>
              </a:ext>
            </a:extLst>
          </p:cNvPr>
          <p:cNvSpPr>
            <a:spLocks noGrp="1"/>
          </p:cNvSpPr>
          <p:nvPr>
            <p:ph idx="1"/>
          </p:nvPr>
        </p:nvSpPr>
        <p:spPr>
          <a:xfrm>
            <a:off x="336884" y="1690688"/>
            <a:ext cx="11486148" cy="4678027"/>
          </a:xfrm>
        </p:spPr>
        <p:txBody>
          <a:bodyPr>
            <a:normAutofit lnSpcReduction="10000"/>
          </a:bodyPr>
          <a:lstStyle/>
          <a:p>
            <a:r>
              <a:rPr lang="en-US" dirty="0"/>
              <a:t>Before</a:t>
            </a:r>
          </a:p>
          <a:p>
            <a:pPr lvl="1"/>
            <a:r>
              <a:rPr lang="en-US" dirty="0"/>
              <a:t>First call the advice method then business logic method</a:t>
            </a:r>
          </a:p>
          <a:p>
            <a:r>
              <a:rPr lang="en-US" dirty="0"/>
              <a:t>After</a:t>
            </a:r>
          </a:p>
          <a:p>
            <a:pPr lvl="1"/>
            <a:r>
              <a:rPr lang="en-US" dirty="0"/>
              <a:t>First call the business logic then call advice method</a:t>
            </a:r>
          </a:p>
          <a:p>
            <a:r>
              <a:rPr lang="en-US" dirty="0"/>
              <a:t>After returning</a:t>
            </a:r>
          </a:p>
          <a:p>
            <a:pPr lvl="1"/>
            <a:r>
              <a:rPr lang="en-US" dirty="0"/>
              <a:t>First call business method and when this method returns normal then call advice</a:t>
            </a:r>
          </a:p>
          <a:p>
            <a:r>
              <a:rPr lang="en-US" dirty="0"/>
              <a:t>After throwing</a:t>
            </a:r>
          </a:p>
          <a:p>
            <a:pPr lvl="1"/>
            <a:r>
              <a:rPr lang="en-US" dirty="0"/>
              <a:t>First call business method and when this method returns exception then call advice</a:t>
            </a:r>
          </a:p>
          <a:p>
            <a:r>
              <a:rPr lang="en-US" dirty="0"/>
              <a:t>Around</a:t>
            </a:r>
          </a:p>
          <a:p>
            <a:pPr lvl="1"/>
            <a:r>
              <a:rPr lang="en-US" dirty="0"/>
              <a:t>First call the advice method, advice calls the business logic, and business logic returns, we get back to the advice method</a:t>
            </a:r>
          </a:p>
        </p:txBody>
      </p:sp>
    </p:spTree>
    <p:extLst>
      <p:ext uri="{BB962C8B-B14F-4D97-AF65-F5344CB8AC3E}">
        <p14:creationId xmlns:p14="http://schemas.microsoft.com/office/powerpoint/2010/main" val="20765093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6DBEB2-60B9-DD47-3087-E2B98621B914}"/>
              </a:ext>
            </a:extLst>
          </p:cNvPr>
          <p:cNvPicPr>
            <a:picLocks noChangeAspect="1"/>
          </p:cNvPicPr>
          <p:nvPr/>
        </p:nvPicPr>
        <p:blipFill>
          <a:blip r:embed="rId2"/>
          <a:stretch>
            <a:fillRect/>
          </a:stretch>
        </p:blipFill>
        <p:spPr>
          <a:xfrm>
            <a:off x="320604" y="375209"/>
            <a:ext cx="5486875" cy="4054191"/>
          </a:xfrm>
          <a:prstGeom prst="rect">
            <a:avLst/>
          </a:prstGeom>
        </p:spPr>
      </p:pic>
      <p:pic>
        <p:nvPicPr>
          <p:cNvPr id="9" name="Picture 8">
            <a:extLst>
              <a:ext uri="{FF2B5EF4-FFF2-40B4-BE49-F238E27FC236}">
                <a16:creationId xmlns:a16="http://schemas.microsoft.com/office/drawing/2014/main" id="{28920B13-5291-4B75-C84E-3336C25E248B}"/>
              </a:ext>
            </a:extLst>
          </p:cNvPr>
          <p:cNvPicPr>
            <a:picLocks noChangeAspect="1"/>
          </p:cNvPicPr>
          <p:nvPr/>
        </p:nvPicPr>
        <p:blipFill>
          <a:blip r:embed="rId3"/>
          <a:stretch>
            <a:fillRect/>
          </a:stretch>
        </p:blipFill>
        <p:spPr>
          <a:xfrm>
            <a:off x="6384523" y="375209"/>
            <a:ext cx="5486875" cy="3596952"/>
          </a:xfrm>
          <a:prstGeom prst="rect">
            <a:avLst/>
          </a:prstGeom>
        </p:spPr>
      </p:pic>
    </p:spTree>
    <p:extLst>
      <p:ext uri="{BB962C8B-B14F-4D97-AF65-F5344CB8AC3E}">
        <p14:creationId xmlns:p14="http://schemas.microsoft.com/office/powerpoint/2010/main" val="37281990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48F96E-CCB1-2B88-F97F-3EE12112972F}"/>
              </a:ext>
            </a:extLst>
          </p:cNvPr>
          <p:cNvPicPr>
            <a:picLocks noChangeAspect="1"/>
          </p:cNvPicPr>
          <p:nvPr/>
        </p:nvPicPr>
        <p:blipFill>
          <a:blip r:embed="rId2"/>
          <a:stretch>
            <a:fillRect/>
          </a:stretch>
        </p:blipFill>
        <p:spPr>
          <a:xfrm>
            <a:off x="448139" y="410910"/>
            <a:ext cx="5456393" cy="3886537"/>
          </a:xfrm>
          <a:prstGeom prst="rect">
            <a:avLst/>
          </a:prstGeom>
        </p:spPr>
      </p:pic>
      <p:pic>
        <p:nvPicPr>
          <p:cNvPr id="5" name="Picture 4">
            <a:extLst>
              <a:ext uri="{FF2B5EF4-FFF2-40B4-BE49-F238E27FC236}">
                <a16:creationId xmlns:a16="http://schemas.microsoft.com/office/drawing/2014/main" id="{1353266B-19A6-844E-6ED7-6CFBFB9DF884}"/>
              </a:ext>
            </a:extLst>
          </p:cNvPr>
          <p:cNvPicPr>
            <a:picLocks noChangeAspect="1"/>
          </p:cNvPicPr>
          <p:nvPr/>
        </p:nvPicPr>
        <p:blipFill>
          <a:blip r:embed="rId3"/>
          <a:stretch>
            <a:fillRect/>
          </a:stretch>
        </p:blipFill>
        <p:spPr>
          <a:xfrm>
            <a:off x="6287470" y="959598"/>
            <a:ext cx="5471634" cy="3337849"/>
          </a:xfrm>
          <a:prstGeom prst="rect">
            <a:avLst/>
          </a:prstGeom>
        </p:spPr>
      </p:pic>
    </p:spTree>
    <p:extLst>
      <p:ext uri="{BB962C8B-B14F-4D97-AF65-F5344CB8AC3E}">
        <p14:creationId xmlns:p14="http://schemas.microsoft.com/office/powerpoint/2010/main" val="32323781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60D057-63C7-7AA7-FB3A-019581A0B2D2}"/>
              </a:ext>
            </a:extLst>
          </p:cNvPr>
          <p:cNvSpPr>
            <a:spLocks noGrp="1"/>
          </p:cNvSpPr>
          <p:nvPr>
            <p:ph idx="1"/>
          </p:nvPr>
        </p:nvSpPr>
        <p:spPr>
          <a:xfrm>
            <a:off x="176463" y="529389"/>
            <a:ext cx="5919537" cy="2390274"/>
          </a:xfrm>
        </p:spPr>
        <p:txBody>
          <a:bodyPr/>
          <a:lstStyle/>
          <a:p>
            <a:r>
              <a:rPr lang="en-US" dirty="0"/>
              <a:t>Get parameters from a regular </a:t>
            </a:r>
            <a:r>
              <a:rPr lang="en-US" dirty="0" err="1"/>
              <a:t>joinpoint</a:t>
            </a:r>
            <a:endParaRPr lang="en-US" dirty="0"/>
          </a:p>
          <a:p>
            <a:pPr lvl="1"/>
            <a:r>
              <a:rPr lang="en-US" dirty="0"/>
              <a:t>Object[] </a:t>
            </a:r>
            <a:r>
              <a:rPr lang="en-US" dirty="0" err="1"/>
              <a:t>args</a:t>
            </a:r>
            <a:r>
              <a:rPr lang="en-US" dirty="0"/>
              <a:t> = </a:t>
            </a:r>
            <a:r>
              <a:rPr lang="en-US" dirty="0" err="1"/>
              <a:t>joinpoint.getArgs</a:t>
            </a:r>
            <a:r>
              <a:rPr lang="en-US" dirty="0"/>
              <a:t>();</a:t>
            </a:r>
          </a:p>
          <a:p>
            <a:pPr lvl="1"/>
            <a:r>
              <a:rPr lang="en-US" dirty="0"/>
              <a:t>String name = (String)</a:t>
            </a:r>
            <a:r>
              <a:rPr lang="en-US" dirty="0" err="1"/>
              <a:t>args</a:t>
            </a:r>
            <a:r>
              <a:rPr lang="en-US" dirty="0"/>
              <a:t>[0];</a:t>
            </a:r>
          </a:p>
          <a:p>
            <a:pPr lvl="1"/>
            <a:r>
              <a:rPr lang="en-US" dirty="0"/>
              <a:t>int age = (Integer)</a:t>
            </a:r>
            <a:r>
              <a:rPr lang="en-US" dirty="0" err="1"/>
              <a:t>args</a:t>
            </a:r>
            <a:r>
              <a:rPr lang="en-US" dirty="0"/>
              <a:t>[1];</a:t>
            </a:r>
          </a:p>
        </p:txBody>
      </p:sp>
      <p:pic>
        <p:nvPicPr>
          <p:cNvPr id="5" name="Picture 4">
            <a:extLst>
              <a:ext uri="{FF2B5EF4-FFF2-40B4-BE49-F238E27FC236}">
                <a16:creationId xmlns:a16="http://schemas.microsoft.com/office/drawing/2014/main" id="{9864C8BC-A5E9-B815-D0EF-307C6AB555DF}"/>
              </a:ext>
            </a:extLst>
          </p:cNvPr>
          <p:cNvPicPr>
            <a:picLocks noChangeAspect="1"/>
          </p:cNvPicPr>
          <p:nvPr/>
        </p:nvPicPr>
        <p:blipFill>
          <a:blip r:embed="rId2"/>
          <a:stretch>
            <a:fillRect/>
          </a:stretch>
        </p:blipFill>
        <p:spPr>
          <a:xfrm>
            <a:off x="6096000" y="529389"/>
            <a:ext cx="5380186" cy="3924640"/>
          </a:xfrm>
          <a:prstGeom prst="rect">
            <a:avLst/>
          </a:prstGeom>
        </p:spPr>
      </p:pic>
      <p:pic>
        <p:nvPicPr>
          <p:cNvPr id="7" name="Picture 6">
            <a:extLst>
              <a:ext uri="{FF2B5EF4-FFF2-40B4-BE49-F238E27FC236}">
                <a16:creationId xmlns:a16="http://schemas.microsoft.com/office/drawing/2014/main" id="{BA77E9C6-6043-268C-2845-2A9615F5561B}"/>
              </a:ext>
            </a:extLst>
          </p:cNvPr>
          <p:cNvPicPr>
            <a:picLocks noChangeAspect="1"/>
          </p:cNvPicPr>
          <p:nvPr/>
        </p:nvPicPr>
        <p:blipFill>
          <a:blip r:embed="rId3"/>
          <a:stretch>
            <a:fillRect/>
          </a:stretch>
        </p:blipFill>
        <p:spPr>
          <a:xfrm>
            <a:off x="602348" y="3139465"/>
            <a:ext cx="5372566" cy="2629128"/>
          </a:xfrm>
          <a:prstGeom prst="rect">
            <a:avLst/>
          </a:prstGeom>
        </p:spPr>
      </p:pic>
    </p:spTree>
    <p:extLst>
      <p:ext uri="{BB962C8B-B14F-4D97-AF65-F5344CB8AC3E}">
        <p14:creationId xmlns:p14="http://schemas.microsoft.com/office/powerpoint/2010/main" val="6481005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6D7F14-0187-5C56-32BE-E299DDD36E10}"/>
              </a:ext>
            </a:extLst>
          </p:cNvPr>
          <p:cNvSpPr>
            <a:spLocks noGrp="1"/>
          </p:cNvSpPr>
          <p:nvPr>
            <p:ph idx="1"/>
          </p:nvPr>
        </p:nvSpPr>
        <p:spPr>
          <a:xfrm>
            <a:off x="272716" y="609600"/>
            <a:ext cx="11081084" cy="5567363"/>
          </a:xfrm>
        </p:spPr>
        <p:txBody>
          <a:bodyPr/>
          <a:lstStyle/>
          <a:p>
            <a:r>
              <a:rPr lang="en-US" dirty="0"/>
              <a:t>The target class</a:t>
            </a:r>
          </a:p>
          <a:p>
            <a:pPr lvl="1"/>
            <a:r>
              <a:rPr lang="en-US" dirty="0"/>
              <a:t>Customer </a:t>
            </a:r>
            <a:r>
              <a:rPr lang="en-US" dirty="0" err="1"/>
              <a:t>customer</a:t>
            </a:r>
            <a:r>
              <a:rPr lang="en-US" dirty="0"/>
              <a:t> = (Customer)</a:t>
            </a:r>
            <a:r>
              <a:rPr lang="en-US" dirty="0" err="1"/>
              <a:t>joinpoint.getTarget</a:t>
            </a:r>
            <a:r>
              <a:rPr lang="en-US" dirty="0"/>
              <a:t>()</a:t>
            </a:r>
          </a:p>
        </p:txBody>
      </p:sp>
      <p:pic>
        <p:nvPicPr>
          <p:cNvPr id="5" name="Picture 4">
            <a:extLst>
              <a:ext uri="{FF2B5EF4-FFF2-40B4-BE49-F238E27FC236}">
                <a16:creationId xmlns:a16="http://schemas.microsoft.com/office/drawing/2014/main" id="{47B9EA57-C51D-A71C-65E7-5DFD76E8F312}"/>
              </a:ext>
            </a:extLst>
          </p:cNvPr>
          <p:cNvPicPr>
            <a:picLocks noChangeAspect="1"/>
          </p:cNvPicPr>
          <p:nvPr/>
        </p:nvPicPr>
        <p:blipFill>
          <a:blip r:embed="rId2"/>
          <a:stretch>
            <a:fillRect/>
          </a:stretch>
        </p:blipFill>
        <p:spPr>
          <a:xfrm>
            <a:off x="457952" y="1730237"/>
            <a:ext cx="5204911" cy="1257409"/>
          </a:xfrm>
          <a:prstGeom prst="rect">
            <a:avLst/>
          </a:prstGeom>
        </p:spPr>
      </p:pic>
    </p:spTree>
    <p:extLst>
      <p:ext uri="{BB962C8B-B14F-4D97-AF65-F5344CB8AC3E}">
        <p14:creationId xmlns:p14="http://schemas.microsoft.com/office/powerpoint/2010/main" val="23047430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ED0A04-996D-EEAF-E79C-B79FBB05CAC9}"/>
              </a:ext>
            </a:extLst>
          </p:cNvPr>
          <p:cNvSpPr>
            <a:spLocks noGrp="1"/>
          </p:cNvSpPr>
          <p:nvPr>
            <p:ph idx="1"/>
          </p:nvPr>
        </p:nvSpPr>
        <p:spPr>
          <a:xfrm>
            <a:off x="368968" y="336884"/>
            <a:ext cx="10984832" cy="5840079"/>
          </a:xfrm>
        </p:spPr>
        <p:txBody>
          <a:bodyPr>
            <a:normAutofit lnSpcReduction="10000"/>
          </a:bodyPr>
          <a:lstStyle/>
          <a:p>
            <a:r>
              <a:rPr lang="en-US" dirty="0"/>
              <a:t>Proxying mechanisms</a:t>
            </a:r>
          </a:p>
          <a:p>
            <a:pPr lvl="1"/>
            <a:r>
              <a:rPr lang="en-US" dirty="0"/>
              <a:t>JDK Dynamic proxy</a:t>
            </a:r>
          </a:p>
          <a:p>
            <a:pPr lvl="2"/>
            <a:r>
              <a:rPr lang="en-US" dirty="0"/>
              <a:t>Target has to implement interface</a:t>
            </a:r>
          </a:p>
          <a:p>
            <a:pPr lvl="2"/>
            <a:r>
              <a:rPr lang="en-US" dirty="0"/>
              <a:t>Used to be preferred</a:t>
            </a:r>
          </a:p>
          <a:p>
            <a:pPr lvl="1"/>
            <a:r>
              <a:rPr lang="en-US" dirty="0"/>
              <a:t>CGLIB sub-class proxy</a:t>
            </a:r>
          </a:p>
          <a:p>
            <a:pPr lvl="2"/>
            <a:r>
              <a:rPr lang="en-US" dirty="0"/>
              <a:t>Constructor will be called twice</a:t>
            </a:r>
          </a:p>
          <a:p>
            <a:pPr lvl="2"/>
            <a:r>
              <a:rPr lang="en-US" dirty="0"/>
              <a:t> &lt;</a:t>
            </a:r>
            <a:r>
              <a:rPr lang="en-US" dirty="0" err="1"/>
              <a:t>aop:aspectj-autoproxy</a:t>
            </a:r>
            <a:r>
              <a:rPr lang="en-US" dirty="0"/>
              <a:t> proxy-target-class="true"/&gt;</a:t>
            </a:r>
          </a:p>
          <a:p>
            <a:r>
              <a:rPr lang="en-US" dirty="0"/>
              <a:t>Advantages of AOP</a:t>
            </a:r>
          </a:p>
          <a:p>
            <a:pPr lvl="1"/>
            <a:r>
              <a:rPr lang="en-US" dirty="0"/>
              <a:t>No code tangling</a:t>
            </a:r>
          </a:p>
          <a:p>
            <a:pPr lvl="1"/>
            <a:r>
              <a:rPr lang="en-US" dirty="0"/>
              <a:t>No code scattering</a:t>
            </a:r>
          </a:p>
          <a:p>
            <a:r>
              <a:rPr lang="en-US" dirty="0"/>
              <a:t>Disadvantages of AOP</a:t>
            </a:r>
          </a:p>
          <a:p>
            <a:pPr lvl="1"/>
            <a:r>
              <a:rPr lang="en-US" dirty="0"/>
              <a:t>No clear overview of which code runs when</a:t>
            </a:r>
          </a:p>
          <a:p>
            <a:pPr lvl="1"/>
            <a:r>
              <a:rPr lang="en-US" dirty="0"/>
              <a:t>Pointcut expression is a string and is parsed at runtime</a:t>
            </a:r>
          </a:p>
          <a:p>
            <a:pPr lvl="1"/>
            <a:r>
              <a:rPr lang="en-US" dirty="0"/>
              <a:t>One can make mistake easily</a:t>
            </a:r>
          </a:p>
          <a:p>
            <a:pPr lvl="1"/>
            <a:r>
              <a:rPr lang="en-US" dirty="0"/>
              <a:t>Problems with proxy-based AOP</a:t>
            </a:r>
          </a:p>
        </p:txBody>
      </p:sp>
    </p:spTree>
    <p:extLst>
      <p:ext uri="{BB962C8B-B14F-4D97-AF65-F5344CB8AC3E}">
        <p14:creationId xmlns:p14="http://schemas.microsoft.com/office/powerpoint/2010/main" val="169520609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657D42-2CFC-882F-C31A-99B9D71E83AA}"/>
              </a:ext>
            </a:extLst>
          </p:cNvPr>
          <p:cNvPicPr>
            <a:picLocks noChangeAspect="1"/>
          </p:cNvPicPr>
          <p:nvPr/>
        </p:nvPicPr>
        <p:blipFill>
          <a:blip r:embed="rId2"/>
          <a:stretch>
            <a:fillRect/>
          </a:stretch>
        </p:blipFill>
        <p:spPr>
          <a:xfrm>
            <a:off x="141963" y="133016"/>
            <a:ext cx="4467564" cy="2784493"/>
          </a:xfrm>
          <a:prstGeom prst="rect">
            <a:avLst/>
          </a:prstGeom>
        </p:spPr>
      </p:pic>
      <p:pic>
        <p:nvPicPr>
          <p:cNvPr id="6" name="Picture 5">
            <a:extLst>
              <a:ext uri="{FF2B5EF4-FFF2-40B4-BE49-F238E27FC236}">
                <a16:creationId xmlns:a16="http://schemas.microsoft.com/office/drawing/2014/main" id="{66DFFD83-338E-0155-71A2-B8E1E8320FAE}"/>
              </a:ext>
            </a:extLst>
          </p:cNvPr>
          <p:cNvPicPr>
            <a:picLocks noChangeAspect="1"/>
          </p:cNvPicPr>
          <p:nvPr/>
        </p:nvPicPr>
        <p:blipFill>
          <a:blip r:embed="rId3"/>
          <a:stretch>
            <a:fillRect/>
          </a:stretch>
        </p:blipFill>
        <p:spPr>
          <a:xfrm>
            <a:off x="6318751" y="278762"/>
            <a:ext cx="5464013" cy="3894157"/>
          </a:xfrm>
          <a:prstGeom prst="rect">
            <a:avLst/>
          </a:prstGeom>
        </p:spPr>
      </p:pic>
      <p:pic>
        <p:nvPicPr>
          <p:cNvPr id="8" name="Picture 7">
            <a:extLst>
              <a:ext uri="{FF2B5EF4-FFF2-40B4-BE49-F238E27FC236}">
                <a16:creationId xmlns:a16="http://schemas.microsoft.com/office/drawing/2014/main" id="{CC4BB35D-048F-E13F-3B17-B0E6CDC69BD8}"/>
              </a:ext>
            </a:extLst>
          </p:cNvPr>
          <p:cNvPicPr>
            <a:picLocks noChangeAspect="1"/>
          </p:cNvPicPr>
          <p:nvPr/>
        </p:nvPicPr>
        <p:blipFill>
          <a:blip r:embed="rId4"/>
          <a:stretch>
            <a:fillRect/>
          </a:stretch>
        </p:blipFill>
        <p:spPr>
          <a:xfrm>
            <a:off x="141963" y="3297982"/>
            <a:ext cx="4467564" cy="3427002"/>
          </a:xfrm>
          <a:prstGeom prst="rect">
            <a:avLst/>
          </a:prstGeom>
        </p:spPr>
      </p:pic>
      <p:sp>
        <p:nvSpPr>
          <p:cNvPr id="7" name="TextBox 6">
            <a:extLst>
              <a:ext uri="{FF2B5EF4-FFF2-40B4-BE49-F238E27FC236}">
                <a16:creationId xmlns:a16="http://schemas.microsoft.com/office/drawing/2014/main" id="{ADEB1F67-8F5D-2843-FE01-2B4AD604E050}"/>
              </a:ext>
            </a:extLst>
          </p:cNvPr>
          <p:cNvSpPr txBox="1"/>
          <p:nvPr/>
        </p:nvSpPr>
        <p:spPr>
          <a:xfrm>
            <a:off x="6215514" y="4536525"/>
            <a:ext cx="6097604" cy="923330"/>
          </a:xfrm>
          <a:prstGeom prst="rect">
            <a:avLst/>
          </a:prstGeom>
          <a:noFill/>
        </p:spPr>
        <p:txBody>
          <a:bodyPr wrap="square">
            <a:spAutoFit/>
          </a:bodyPr>
          <a:lstStyle/>
          <a:p>
            <a:r>
              <a:rPr lang="en-US" dirty="0">
                <a:highlight>
                  <a:srgbClr val="FF0000"/>
                </a:highlight>
              </a:rPr>
              <a:t>Disadvantages of Proxy</a:t>
            </a:r>
          </a:p>
          <a:p>
            <a:r>
              <a:rPr lang="en-US" dirty="0">
                <a:highlight>
                  <a:srgbClr val="FF0000"/>
                </a:highlight>
              </a:rPr>
              <a:t>-call another method from within the advice so that proxy advice is never called</a:t>
            </a:r>
            <a:r>
              <a:rPr lang="en-US" dirty="0"/>
              <a:t>	</a:t>
            </a:r>
          </a:p>
        </p:txBody>
      </p:sp>
    </p:spTree>
    <p:extLst>
      <p:ext uri="{BB962C8B-B14F-4D97-AF65-F5344CB8AC3E}">
        <p14:creationId xmlns:p14="http://schemas.microsoft.com/office/powerpoint/2010/main" val="41388467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7506</TotalTime>
  <Words>11485</Words>
  <Application>Microsoft Office PowerPoint</Application>
  <PresentationFormat>Widescreen</PresentationFormat>
  <Paragraphs>1513</Paragraphs>
  <Slides>129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129</vt:i4>
      </vt:variant>
    </vt:vector>
  </HeadingPairs>
  <TitlesOfParts>
    <vt:vector size="135" baseType="lpstr">
      <vt:lpstr>Arial</vt:lpstr>
      <vt:lpstr>Calibri</vt:lpstr>
      <vt:lpstr>Calibri Light</vt:lpstr>
      <vt:lpstr>Roboto</vt:lpstr>
      <vt:lpstr>Times New Roman</vt:lpstr>
      <vt:lpstr>Office Theme</vt:lpstr>
      <vt:lpstr>Enterprise Architecture</vt:lpstr>
      <vt:lpstr>Definition</vt:lpstr>
      <vt:lpstr>Framework</vt:lpstr>
      <vt:lpstr>PowerPoint Presentation</vt:lpstr>
      <vt:lpstr>Spring framework</vt:lpstr>
      <vt:lpstr>PowerPoint Presentation</vt:lpstr>
      <vt:lpstr>Differences between field access vs property access</vt:lpstr>
      <vt:lpstr>Hibernate: Life cycle of an Entity</vt:lpstr>
      <vt:lpstr>PowerPoint Presentation</vt:lpstr>
      <vt:lpstr>PowerPoint Presentation</vt:lpstr>
      <vt:lpstr>Model Annotations</vt:lpstr>
      <vt:lpstr>DB Connection Factory</vt:lpstr>
      <vt:lpstr>Save and Retrive all Mechanism</vt:lpstr>
      <vt:lpstr>Update and Delete Mechanism</vt:lpstr>
      <vt:lpstr>Association Mapping</vt:lpstr>
      <vt:lpstr>PowerPoint Presentation</vt:lpstr>
      <vt:lpstr>PowerPoint Presentation</vt:lpstr>
      <vt:lpstr>PowerPoint Presentation</vt:lpstr>
      <vt:lpstr>PowerPoint Presentation</vt:lpstr>
      <vt:lpstr>Collection Mapping</vt:lpstr>
      <vt:lpstr>PowerPoint Presentation</vt:lpstr>
      <vt:lpstr>PowerPoint Presentation</vt:lpstr>
      <vt:lpstr>PowerPoint Presentation</vt:lpstr>
      <vt:lpstr>Inheritance Mapping</vt:lpstr>
      <vt:lpstr>Single table Mapping</vt:lpstr>
      <vt:lpstr>Joined table Mapping</vt:lpstr>
      <vt:lpstr>Table per concrete class</vt:lpstr>
      <vt:lpstr>Summary</vt:lpstr>
      <vt:lpstr>Complex Mapping</vt:lpstr>
      <vt:lpstr>Secondary Tables</vt:lpstr>
      <vt:lpstr>Embedded Classes</vt:lpstr>
      <vt:lpstr>Composite Keys</vt:lpstr>
      <vt:lpstr>Foreign keys to composite ids</vt:lpstr>
      <vt:lpstr>Element Collections (Differs from OneToMany – Element Collections is for embeddable classes while OneToMany applies for Entity Classes)</vt:lpstr>
      <vt:lpstr>Immutable Entities</vt:lpstr>
      <vt:lpstr>Hibernate Query Language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Hibernate Concurrency (Need to explain one of the isolation level)</vt:lpstr>
      <vt:lpstr>PowerPoint Presentation</vt:lpstr>
      <vt:lpstr>PowerPoint Presentation</vt:lpstr>
      <vt:lpstr>PowerPoint Presentation</vt:lpstr>
      <vt:lpstr>PowerPoint Presentation</vt:lpstr>
      <vt:lpstr>Hibernate Optimization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Spring Container</vt:lpstr>
      <vt:lpstr>PowerPoint Presentation</vt:lpstr>
      <vt:lpstr>PowerPoint Presentation</vt:lpstr>
      <vt:lpstr>Dependency Injection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Service Layer</vt:lpstr>
      <vt:lpstr>PowerPoint Presentation</vt:lpstr>
      <vt:lpstr>Spring AOP</vt:lpstr>
      <vt:lpstr>AOP Concept</vt:lpstr>
      <vt:lpstr>PowerPoint Presentation</vt:lpstr>
      <vt:lpstr>PowerPoint Presentation</vt:lpstr>
      <vt:lpstr>PowerPoint Presentation</vt:lpstr>
      <vt:lpstr>PowerPoint Presentation</vt:lpstr>
      <vt:lpstr>PowerPoint Presentation</vt:lpstr>
      <vt:lpstr>Different Type of Advices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Hibernate Application</vt:lpstr>
      <vt:lpstr>PowerPoint Presentation</vt:lpstr>
      <vt:lpstr>PowerPoint Presentation</vt:lpstr>
      <vt:lpstr>PowerPoint Presentation</vt:lpstr>
      <vt:lpstr>PowerPoint Presentation</vt:lpstr>
      <vt:lpstr>PowerPoint Presentation</vt:lpstr>
      <vt:lpstr>Spring and Hibernate</vt:lpstr>
      <vt:lpstr>PowerPoint Presentation</vt:lpstr>
      <vt:lpstr>PowerPoint Presentation</vt:lpstr>
      <vt:lpstr>Spring Transactions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Spring scheduling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Anil Maharjan</dc:creator>
  <cp:lastModifiedBy>Anil Maharjan</cp:lastModifiedBy>
  <cp:revision>847</cp:revision>
  <dcterms:created xsi:type="dcterms:W3CDTF">2022-04-25T02:43:22Z</dcterms:created>
  <dcterms:modified xsi:type="dcterms:W3CDTF">2022-05-09T12:48:14Z</dcterms:modified>
</cp:coreProperties>
</file>